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71" r:id="rId1"/>
    <p:sldMasterId id="2147483683" r:id="rId2"/>
    <p:sldMasterId id="2147483695" r:id="rId3"/>
  </p:sldMasterIdLst>
  <p:notesMasterIdLst>
    <p:notesMasterId r:id="rId41"/>
  </p:notesMasterIdLst>
  <p:handoutMasterIdLst>
    <p:handoutMasterId r:id="rId42"/>
  </p:handoutMasterIdLst>
  <p:sldIdLst>
    <p:sldId id="256" r:id="rId4"/>
    <p:sldId id="389" r:id="rId5"/>
    <p:sldId id="407" r:id="rId6"/>
    <p:sldId id="408" r:id="rId7"/>
    <p:sldId id="396" r:id="rId8"/>
    <p:sldId id="397" r:id="rId9"/>
    <p:sldId id="357" r:id="rId10"/>
    <p:sldId id="358" r:id="rId11"/>
    <p:sldId id="366" r:id="rId12"/>
    <p:sldId id="398" r:id="rId13"/>
    <p:sldId id="409" r:id="rId14"/>
    <p:sldId id="411" r:id="rId15"/>
    <p:sldId id="404" r:id="rId16"/>
    <p:sldId id="405" r:id="rId17"/>
    <p:sldId id="406" r:id="rId18"/>
    <p:sldId id="410" r:id="rId19"/>
    <p:sldId id="401" r:id="rId20"/>
    <p:sldId id="402" r:id="rId21"/>
    <p:sldId id="412" r:id="rId22"/>
    <p:sldId id="413" r:id="rId23"/>
    <p:sldId id="414" r:id="rId24"/>
    <p:sldId id="415" r:id="rId25"/>
    <p:sldId id="395" r:id="rId26"/>
    <p:sldId id="399" r:id="rId27"/>
    <p:sldId id="391" r:id="rId28"/>
    <p:sldId id="390" r:id="rId29"/>
    <p:sldId id="353" r:id="rId30"/>
    <p:sldId id="332" r:id="rId31"/>
    <p:sldId id="333" r:id="rId32"/>
    <p:sldId id="359" r:id="rId33"/>
    <p:sldId id="351" r:id="rId34"/>
    <p:sldId id="347" r:id="rId35"/>
    <p:sldId id="369" r:id="rId36"/>
    <p:sldId id="370" r:id="rId37"/>
    <p:sldId id="372" r:id="rId38"/>
    <p:sldId id="375" r:id="rId39"/>
    <p:sldId id="373" r:id="rId40"/>
  </p:sldIdLst>
  <p:sldSz cx="9144000" cy="5143500" type="screen16x9"/>
  <p:notesSz cx="7010400" cy="9296400"/>
  <p:defaultTextStyle>
    <a:lvl1pPr marL="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15045C"/>
    <a:srgbClr val="FFCD2D"/>
    <a:srgbClr val="FFE48F"/>
    <a:srgbClr val="FFE285"/>
    <a:srgbClr val="D94F4F"/>
    <a:srgbClr val="E59393"/>
    <a:srgbClr val="7E7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34" autoAdjust="0"/>
    <p:restoredTop sz="93326" autoAdjust="0"/>
  </p:normalViewPr>
  <p:slideViewPr>
    <p:cSldViewPr>
      <p:cViewPr>
        <p:scale>
          <a:sx n="130" d="100"/>
          <a:sy n="130" d="100"/>
        </p:scale>
        <p:origin x="-1098" y="-34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22" y="-120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presProps" Target="pres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ableStyles" Target="tableStyles.xml"/><Relationship Id="rId20" Type="http://schemas.openxmlformats.org/officeDocument/2006/relationships/slide" Target="slides/slide17.xml"/><Relationship Id="rId41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image" Target="../media/image6.jpeg"/><Relationship Id="rId4" Type="http://schemas.openxmlformats.org/officeDocument/2006/relationships/image" Target="../media/image9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image" Target="../media/image6.jpeg"/><Relationship Id="rId4" Type="http://schemas.openxmlformats.org/officeDocument/2006/relationships/image" Target="../media/image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DEE49D-7789-4FC9-BB1B-4C5167C10384}" type="doc">
      <dgm:prSet loTypeId="urn:microsoft.com/office/officeart/2005/8/layout/vList4" loCatId="list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8E31DA0A-166D-4F18-A9D3-A71FB72FAE9C}">
      <dgm:prSet phldrT="[Text]" custT="1"/>
      <dgm:spPr/>
      <dgm:t>
        <a:bodyPr/>
        <a:lstStyle/>
        <a:p>
          <a:pPr algn="l"/>
          <a:r>
            <a:rPr lang="en-US" sz="2000" b="1" dirty="0" smtClean="0">
              <a:latin typeface="Arial" panose="020B0604020202020204" pitchFamily="34" charset="0"/>
              <a:cs typeface="Arial" panose="020B0604020202020204" pitchFamily="34" charset="0"/>
            </a:rPr>
            <a:t>1. Restore Regular Order</a:t>
          </a:r>
          <a:endParaRPr lang="en-US" sz="2000" b="1" dirty="0"/>
        </a:p>
      </dgm:t>
    </dgm:pt>
    <dgm:pt modelId="{28476B8B-9CC0-42B4-9366-856D382A3989}" type="parTrans" cxnId="{A70842CB-FB28-4D29-B83B-73C427F1F809}">
      <dgm:prSet/>
      <dgm:spPr/>
      <dgm:t>
        <a:bodyPr/>
        <a:lstStyle/>
        <a:p>
          <a:pPr algn="l"/>
          <a:endParaRPr lang="en-US" b="1"/>
        </a:p>
      </dgm:t>
    </dgm:pt>
    <dgm:pt modelId="{E692522D-0831-44C2-BA63-B4463999CA4A}" type="sibTrans" cxnId="{A70842CB-FB28-4D29-B83B-73C427F1F809}">
      <dgm:prSet/>
      <dgm:spPr/>
      <dgm:t>
        <a:bodyPr/>
        <a:lstStyle/>
        <a:p>
          <a:pPr algn="l"/>
          <a:endParaRPr lang="en-US" b="1"/>
        </a:p>
      </dgm:t>
    </dgm:pt>
    <dgm:pt modelId="{706D444A-A949-4410-A311-69DFD9954498}">
      <dgm:prSet phldrT="[Text]"/>
      <dgm:spPr/>
      <dgm:t>
        <a:bodyPr/>
        <a:lstStyle/>
        <a:p>
          <a:pPr algn="l"/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2. Enforce Power of the Purse</a:t>
          </a:r>
          <a:endParaRPr lang="en-US" b="1" dirty="0"/>
        </a:p>
      </dgm:t>
    </dgm:pt>
    <dgm:pt modelId="{D64323ED-3064-460E-9E76-0389F5F260D4}" type="parTrans" cxnId="{5685FB83-C52A-48C5-80E2-B9DB8B85FDED}">
      <dgm:prSet/>
      <dgm:spPr/>
      <dgm:t>
        <a:bodyPr/>
        <a:lstStyle/>
        <a:p>
          <a:pPr algn="l"/>
          <a:endParaRPr lang="en-US" b="1"/>
        </a:p>
      </dgm:t>
    </dgm:pt>
    <dgm:pt modelId="{9E4085DF-FCCA-4B94-AEDD-D0C64026091A}" type="sibTrans" cxnId="{5685FB83-C52A-48C5-80E2-B9DB8B85FDED}">
      <dgm:prSet/>
      <dgm:spPr/>
      <dgm:t>
        <a:bodyPr/>
        <a:lstStyle/>
        <a:p>
          <a:pPr algn="l"/>
          <a:endParaRPr lang="en-US" b="1"/>
        </a:p>
      </dgm:t>
    </dgm:pt>
    <dgm:pt modelId="{9B0CEC0E-0BEB-4DB0-8FBC-07CFA1D4ECCB}">
      <dgm:prSet phldrT="[Text]"/>
      <dgm:spPr/>
      <dgm:t>
        <a:bodyPr/>
        <a:lstStyle/>
        <a:p>
          <a:pPr algn="l"/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3. Support “Rise of the States”</a:t>
          </a:r>
          <a:endParaRPr lang="en-US" b="1" dirty="0"/>
        </a:p>
      </dgm:t>
    </dgm:pt>
    <dgm:pt modelId="{FA163ECD-E19F-4A58-B60D-32E37F325B46}" type="parTrans" cxnId="{3FFC7233-09F7-4170-8511-9C20367E445A}">
      <dgm:prSet/>
      <dgm:spPr/>
      <dgm:t>
        <a:bodyPr/>
        <a:lstStyle/>
        <a:p>
          <a:pPr algn="l"/>
          <a:endParaRPr lang="en-US" b="1"/>
        </a:p>
      </dgm:t>
    </dgm:pt>
    <dgm:pt modelId="{ED867071-DB09-4D47-A04B-6D163F5606DC}" type="sibTrans" cxnId="{3FFC7233-09F7-4170-8511-9C20367E445A}">
      <dgm:prSet/>
      <dgm:spPr/>
      <dgm:t>
        <a:bodyPr/>
        <a:lstStyle/>
        <a:p>
          <a:pPr algn="l"/>
          <a:endParaRPr lang="en-US" b="1"/>
        </a:p>
      </dgm:t>
    </dgm:pt>
    <dgm:pt modelId="{6F8040A7-E31C-447A-A434-6A30ED924A8B}">
      <dgm:prSet/>
      <dgm:spPr/>
      <dgm:t>
        <a:bodyPr/>
        <a:lstStyle/>
        <a:p>
          <a:pPr algn="l"/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4. Hold DC Bureaucrats Accountable</a:t>
          </a:r>
          <a:endParaRPr lang="en-US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B56D2D-8FE1-40D9-9AD5-EDB7C0026A46}" type="parTrans" cxnId="{D3FC9E53-214A-4122-AF99-A97BF3EDB233}">
      <dgm:prSet/>
      <dgm:spPr/>
      <dgm:t>
        <a:bodyPr/>
        <a:lstStyle/>
        <a:p>
          <a:pPr algn="l"/>
          <a:endParaRPr lang="en-US" b="1"/>
        </a:p>
      </dgm:t>
    </dgm:pt>
    <dgm:pt modelId="{AC331901-65C2-46AA-8644-99D4538C973D}" type="sibTrans" cxnId="{D3FC9E53-214A-4122-AF99-A97BF3EDB233}">
      <dgm:prSet/>
      <dgm:spPr/>
      <dgm:t>
        <a:bodyPr/>
        <a:lstStyle/>
        <a:p>
          <a:pPr algn="l"/>
          <a:endParaRPr lang="en-US" b="1"/>
        </a:p>
      </dgm:t>
    </dgm:pt>
    <dgm:pt modelId="{DB182AAB-C707-4069-9126-5D048F00C2DE}" type="pres">
      <dgm:prSet presAssocID="{4FDEE49D-7789-4FC9-BB1B-4C5167C10384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3BF01EA-7586-428D-A294-4956C56CFB21}" type="pres">
      <dgm:prSet presAssocID="{8E31DA0A-166D-4F18-A9D3-A71FB72FAE9C}" presName="comp" presStyleCnt="0"/>
      <dgm:spPr/>
    </dgm:pt>
    <dgm:pt modelId="{1FA6BFA9-354E-4F8E-A98E-4D9A058E89A8}" type="pres">
      <dgm:prSet presAssocID="{8E31DA0A-166D-4F18-A9D3-A71FB72FAE9C}" presName="box" presStyleLbl="node1" presStyleIdx="0" presStyleCnt="4" custLinFactY="-100000" custLinFactNeighborX="0" custLinFactNeighborY="-117773"/>
      <dgm:spPr/>
      <dgm:t>
        <a:bodyPr/>
        <a:lstStyle/>
        <a:p>
          <a:endParaRPr lang="en-US"/>
        </a:p>
      </dgm:t>
    </dgm:pt>
    <dgm:pt modelId="{3BB822D9-5964-4179-A785-49215B0BB495}" type="pres">
      <dgm:prSet presAssocID="{8E31DA0A-166D-4F18-A9D3-A71FB72FAE9C}" presName="img" presStyleLbl="fgImgPlace1" presStyleIdx="0" presStyleCnt="4"/>
      <dgm:spPr>
        <a:blipFill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62957ABB-DFAA-4699-8FC8-351038DAE862}" type="pres">
      <dgm:prSet presAssocID="{8E31DA0A-166D-4F18-A9D3-A71FB72FAE9C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9F224F-7A6D-4D8F-BCC4-DE14DB9FD1F0}" type="pres">
      <dgm:prSet presAssocID="{E692522D-0831-44C2-BA63-B4463999CA4A}" presName="spacer" presStyleCnt="0"/>
      <dgm:spPr/>
    </dgm:pt>
    <dgm:pt modelId="{92DB9F74-1555-4D6A-B123-9215E28578FD}" type="pres">
      <dgm:prSet presAssocID="{706D444A-A949-4410-A311-69DFD9954498}" presName="comp" presStyleCnt="0"/>
      <dgm:spPr/>
    </dgm:pt>
    <dgm:pt modelId="{B2F15DCF-7B8B-4629-8875-9B7C3DE012A2}" type="pres">
      <dgm:prSet presAssocID="{706D444A-A949-4410-A311-69DFD9954498}" presName="box" presStyleLbl="node1" presStyleIdx="1" presStyleCnt="4"/>
      <dgm:spPr/>
      <dgm:t>
        <a:bodyPr/>
        <a:lstStyle/>
        <a:p>
          <a:endParaRPr lang="en-US"/>
        </a:p>
      </dgm:t>
    </dgm:pt>
    <dgm:pt modelId="{4690E6D1-276E-4044-8D06-A0E7154DABEF}" type="pres">
      <dgm:prSet presAssocID="{706D444A-A949-4410-A311-69DFD9954498}" presName="img" presStyleLbl="fgImgPlace1" presStyleIdx="1" presStyleCnt="4"/>
      <dgm:spPr>
        <a:blipFill dpi="0" rotWithShape="1">
          <a:blip xmlns:r="http://schemas.openxmlformats.org/officeDocument/2006/relationships"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46BA3A50-C1EA-42AE-B2DD-08E91AB25046}" type="pres">
      <dgm:prSet presAssocID="{706D444A-A949-4410-A311-69DFD9954498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016AC4-61C9-480D-956D-727354EB69CD}" type="pres">
      <dgm:prSet presAssocID="{9E4085DF-FCCA-4B94-AEDD-D0C64026091A}" presName="spacer" presStyleCnt="0"/>
      <dgm:spPr/>
    </dgm:pt>
    <dgm:pt modelId="{3C52BE00-D351-4D47-A2D0-D43182491902}" type="pres">
      <dgm:prSet presAssocID="{9B0CEC0E-0BEB-4DB0-8FBC-07CFA1D4ECCB}" presName="comp" presStyleCnt="0"/>
      <dgm:spPr/>
    </dgm:pt>
    <dgm:pt modelId="{57CCA87D-7ED4-4097-A936-E201D306803C}" type="pres">
      <dgm:prSet presAssocID="{9B0CEC0E-0BEB-4DB0-8FBC-07CFA1D4ECCB}" presName="box" presStyleLbl="node1" presStyleIdx="2" presStyleCnt="4" custScaleY="100137" custLinFactNeighborY="-4019"/>
      <dgm:spPr/>
      <dgm:t>
        <a:bodyPr/>
        <a:lstStyle/>
        <a:p>
          <a:endParaRPr lang="en-US"/>
        </a:p>
      </dgm:t>
    </dgm:pt>
    <dgm:pt modelId="{2240D6BD-BFFB-4906-A325-B1EB6258C094}" type="pres">
      <dgm:prSet presAssocID="{9B0CEC0E-0BEB-4DB0-8FBC-07CFA1D4ECCB}" presName="img" presStyleLbl="fgImgPlace1" presStyleIdx="2" presStyleCnt="4"/>
      <dgm:spPr>
        <a:blipFill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40FB8E4B-7661-41A3-B163-CAE162218842}" type="pres">
      <dgm:prSet presAssocID="{9B0CEC0E-0BEB-4DB0-8FBC-07CFA1D4ECCB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3AF6F0-35BB-4B72-A602-F913BB91A0C1}" type="pres">
      <dgm:prSet presAssocID="{ED867071-DB09-4D47-A04B-6D163F5606DC}" presName="spacer" presStyleCnt="0"/>
      <dgm:spPr/>
    </dgm:pt>
    <dgm:pt modelId="{06F49C5E-00F2-4E3D-8AA4-242CD1EC5C2A}" type="pres">
      <dgm:prSet presAssocID="{6F8040A7-E31C-447A-A434-6A30ED924A8B}" presName="comp" presStyleCnt="0"/>
      <dgm:spPr/>
    </dgm:pt>
    <dgm:pt modelId="{E5A310A4-E6A6-4A0B-AA94-01D556DF2BD3}" type="pres">
      <dgm:prSet presAssocID="{6F8040A7-E31C-447A-A434-6A30ED924A8B}" presName="box" presStyleLbl="node1" presStyleIdx="3" presStyleCnt="4"/>
      <dgm:spPr/>
      <dgm:t>
        <a:bodyPr/>
        <a:lstStyle/>
        <a:p>
          <a:endParaRPr lang="en-US"/>
        </a:p>
      </dgm:t>
    </dgm:pt>
    <dgm:pt modelId="{2035A25A-2F3B-4BF6-BAEE-FD8B7480E0BF}" type="pres">
      <dgm:prSet presAssocID="{6F8040A7-E31C-447A-A434-6A30ED924A8B}" presName="img" presStyleLbl="fgImgPlace1" presStyleIdx="3" presStyleCnt="4"/>
      <dgm:spPr>
        <a:blipFill>
          <a:blip xmlns:r="http://schemas.openxmlformats.org/officeDocument/2006/relationships"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5CE56394-AFB1-4021-8195-76157C424E33}" type="pres">
      <dgm:prSet presAssocID="{6F8040A7-E31C-447A-A434-6A30ED924A8B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1B88739-846B-4D08-9A47-003074885515}" type="presOf" srcId="{4FDEE49D-7789-4FC9-BB1B-4C5167C10384}" destId="{DB182AAB-C707-4069-9126-5D048F00C2DE}" srcOrd="0" destOrd="0" presId="urn:microsoft.com/office/officeart/2005/8/layout/vList4"/>
    <dgm:cxn modelId="{2998027C-3DB0-4E1D-A386-4164322E8BB9}" type="presOf" srcId="{6F8040A7-E31C-447A-A434-6A30ED924A8B}" destId="{E5A310A4-E6A6-4A0B-AA94-01D556DF2BD3}" srcOrd="0" destOrd="0" presId="urn:microsoft.com/office/officeart/2005/8/layout/vList4"/>
    <dgm:cxn modelId="{E13F721A-FA3E-4B54-AB50-99C38C531647}" type="presOf" srcId="{9B0CEC0E-0BEB-4DB0-8FBC-07CFA1D4ECCB}" destId="{40FB8E4B-7661-41A3-B163-CAE162218842}" srcOrd="1" destOrd="0" presId="urn:microsoft.com/office/officeart/2005/8/layout/vList4"/>
    <dgm:cxn modelId="{F0573DF6-2B81-4909-82BA-E4137D100897}" type="presOf" srcId="{706D444A-A949-4410-A311-69DFD9954498}" destId="{B2F15DCF-7B8B-4629-8875-9B7C3DE012A2}" srcOrd="0" destOrd="0" presId="urn:microsoft.com/office/officeart/2005/8/layout/vList4"/>
    <dgm:cxn modelId="{A70842CB-FB28-4D29-B83B-73C427F1F809}" srcId="{4FDEE49D-7789-4FC9-BB1B-4C5167C10384}" destId="{8E31DA0A-166D-4F18-A9D3-A71FB72FAE9C}" srcOrd="0" destOrd="0" parTransId="{28476B8B-9CC0-42B4-9366-856D382A3989}" sibTransId="{E692522D-0831-44C2-BA63-B4463999CA4A}"/>
    <dgm:cxn modelId="{6CCC5745-67A7-4A05-B57C-1C134FE8718E}" type="presOf" srcId="{6F8040A7-E31C-447A-A434-6A30ED924A8B}" destId="{5CE56394-AFB1-4021-8195-76157C424E33}" srcOrd="1" destOrd="0" presId="urn:microsoft.com/office/officeart/2005/8/layout/vList4"/>
    <dgm:cxn modelId="{DB16B94D-4120-48C1-B2EE-FD9553822062}" type="presOf" srcId="{706D444A-A949-4410-A311-69DFD9954498}" destId="{46BA3A50-C1EA-42AE-B2DD-08E91AB25046}" srcOrd="1" destOrd="0" presId="urn:microsoft.com/office/officeart/2005/8/layout/vList4"/>
    <dgm:cxn modelId="{A5437AC8-9053-4477-BBE4-32DB9398D38F}" type="presOf" srcId="{9B0CEC0E-0BEB-4DB0-8FBC-07CFA1D4ECCB}" destId="{57CCA87D-7ED4-4097-A936-E201D306803C}" srcOrd="0" destOrd="0" presId="urn:microsoft.com/office/officeart/2005/8/layout/vList4"/>
    <dgm:cxn modelId="{7F87380A-3FC6-461C-9574-B8B7FC954D07}" type="presOf" srcId="{8E31DA0A-166D-4F18-A9D3-A71FB72FAE9C}" destId="{62957ABB-DFAA-4699-8FC8-351038DAE862}" srcOrd="1" destOrd="0" presId="urn:microsoft.com/office/officeart/2005/8/layout/vList4"/>
    <dgm:cxn modelId="{3FFC7233-09F7-4170-8511-9C20367E445A}" srcId="{4FDEE49D-7789-4FC9-BB1B-4C5167C10384}" destId="{9B0CEC0E-0BEB-4DB0-8FBC-07CFA1D4ECCB}" srcOrd="2" destOrd="0" parTransId="{FA163ECD-E19F-4A58-B60D-32E37F325B46}" sibTransId="{ED867071-DB09-4D47-A04B-6D163F5606DC}"/>
    <dgm:cxn modelId="{5685FB83-C52A-48C5-80E2-B9DB8B85FDED}" srcId="{4FDEE49D-7789-4FC9-BB1B-4C5167C10384}" destId="{706D444A-A949-4410-A311-69DFD9954498}" srcOrd="1" destOrd="0" parTransId="{D64323ED-3064-460E-9E76-0389F5F260D4}" sibTransId="{9E4085DF-FCCA-4B94-AEDD-D0C64026091A}"/>
    <dgm:cxn modelId="{D3FC9E53-214A-4122-AF99-A97BF3EDB233}" srcId="{4FDEE49D-7789-4FC9-BB1B-4C5167C10384}" destId="{6F8040A7-E31C-447A-A434-6A30ED924A8B}" srcOrd="3" destOrd="0" parTransId="{25B56D2D-8FE1-40D9-9AD5-EDB7C0026A46}" sibTransId="{AC331901-65C2-46AA-8644-99D4538C973D}"/>
    <dgm:cxn modelId="{86F18B28-9A52-4761-8A9F-6649D12991CA}" type="presOf" srcId="{8E31DA0A-166D-4F18-A9D3-A71FB72FAE9C}" destId="{1FA6BFA9-354E-4F8E-A98E-4D9A058E89A8}" srcOrd="0" destOrd="0" presId="urn:microsoft.com/office/officeart/2005/8/layout/vList4"/>
    <dgm:cxn modelId="{6DF8511B-8384-4EE0-9AB7-63038F5EE3B8}" type="presParOf" srcId="{DB182AAB-C707-4069-9126-5D048F00C2DE}" destId="{B3BF01EA-7586-428D-A294-4956C56CFB21}" srcOrd="0" destOrd="0" presId="urn:microsoft.com/office/officeart/2005/8/layout/vList4"/>
    <dgm:cxn modelId="{1427482D-ADB5-48CE-A4B4-11B0DF633236}" type="presParOf" srcId="{B3BF01EA-7586-428D-A294-4956C56CFB21}" destId="{1FA6BFA9-354E-4F8E-A98E-4D9A058E89A8}" srcOrd="0" destOrd="0" presId="urn:microsoft.com/office/officeart/2005/8/layout/vList4"/>
    <dgm:cxn modelId="{C0618413-D4B7-496E-8927-2C4537EF4CAD}" type="presParOf" srcId="{B3BF01EA-7586-428D-A294-4956C56CFB21}" destId="{3BB822D9-5964-4179-A785-49215B0BB495}" srcOrd="1" destOrd="0" presId="urn:microsoft.com/office/officeart/2005/8/layout/vList4"/>
    <dgm:cxn modelId="{C9C5AC43-C3CF-4A47-9FB0-B503698A3998}" type="presParOf" srcId="{B3BF01EA-7586-428D-A294-4956C56CFB21}" destId="{62957ABB-DFAA-4699-8FC8-351038DAE862}" srcOrd="2" destOrd="0" presId="urn:microsoft.com/office/officeart/2005/8/layout/vList4"/>
    <dgm:cxn modelId="{68EABE0E-EFFA-4776-AC48-8E48CAD37B86}" type="presParOf" srcId="{DB182AAB-C707-4069-9126-5D048F00C2DE}" destId="{0C9F224F-7A6D-4D8F-BCC4-DE14DB9FD1F0}" srcOrd="1" destOrd="0" presId="urn:microsoft.com/office/officeart/2005/8/layout/vList4"/>
    <dgm:cxn modelId="{0A0077EC-B24B-4EBA-A507-F5FEBB3E2BD1}" type="presParOf" srcId="{DB182AAB-C707-4069-9126-5D048F00C2DE}" destId="{92DB9F74-1555-4D6A-B123-9215E28578FD}" srcOrd="2" destOrd="0" presId="urn:microsoft.com/office/officeart/2005/8/layout/vList4"/>
    <dgm:cxn modelId="{C92BCF2B-0FCF-4F4B-B606-88B76A563CC8}" type="presParOf" srcId="{92DB9F74-1555-4D6A-B123-9215E28578FD}" destId="{B2F15DCF-7B8B-4629-8875-9B7C3DE012A2}" srcOrd="0" destOrd="0" presId="urn:microsoft.com/office/officeart/2005/8/layout/vList4"/>
    <dgm:cxn modelId="{C22CB67D-B92A-4A4B-AAFE-02DF598CA148}" type="presParOf" srcId="{92DB9F74-1555-4D6A-B123-9215E28578FD}" destId="{4690E6D1-276E-4044-8D06-A0E7154DABEF}" srcOrd="1" destOrd="0" presId="urn:microsoft.com/office/officeart/2005/8/layout/vList4"/>
    <dgm:cxn modelId="{34AE8D02-1254-4D55-B2DB-5CED89CA3A8D}" type="presParOf" srcId="{92DB9F74-1555-4D6A-B123-9215E28578FD}" destId="{46BA3A50-C1EA-42AE-B2DD-08E91AB25046}" srcOrd="2" destOrd="0" presId="urn:microsoft.com/office/officeart/2005/8/layout/vList4"/>
    <dgm:cxn modelId="{2DBED03D-D43C-443B-BF00-D23AC587F011}" type="presParOf" srcId="{DB182AAB-C707-4069-9126-5D048F00C2DE}" destId="{99016AC4-61C9-480D-956D-727354EB69CD}" srcOrd="3" destOrd="0" presId="urn:microsoft.com/office/officeart/2005/8/layout/vList4"/>
    <dgm:cxn modelId="{C4FF2DC8-7228-4815-9D7A-A3F1A398118C}" type="presParOf" srcId="{DB182AAB-C707-4069-9126-5D048F00C2DE}" destId="{3C52BE00-D351-4D47-A2D0-D43182491902}" srcOrd="4" destOrd="0" presId="urn:microsoft.com/office/officeart/2005/8/layout/vList4"/>
    <dgm:cxn modelId="{54E74986-0C9F-4DD2-BF2F-5EBF95F2817A}" type="presParOf" srcId="{3C52BE00-D351-4D47-A2D0-D43182491902}" destId="{57CCA87D-7ED4-4097-A936-E201D306803C}" srcOrd="0" destOrd="0" presId="urn:microsoft.com/office/officeart/2005/8/layout/vList4"/>
    <dgm:cxn modelId="{88D1ABBB-234C-485F-A04F-AB003AA30155}" type="presParOf" srcId="{3C52BE00-D351-4D47-A2D0-D43182491902}" destId="{2240D6BD-BFFB-4906-A325-B1EB6258C094}" srcOrd="1" destOrd="0" presId="urn:microsoft.com/office/officeart/2005/8/layout/vList4"/>
    <dgm:cxn modelId="{CAA81113-0DE5-4D5A-AF6F-4B292396CB64}" type="presParOf" srcId="{3C52BE00-D351-4D47-A2D0-D43182491902}" destId="{40FB8E4B-7661-41A3-B163-CAE162218842}" srcOrd="2" destOrd="0" presId="urn:microsoft.com/office/officeart/2005/8/layout/vList4"/>
    <dgm:cxn modelId="{77627ED8-C280-4389-8A1B-B5CA212E6A04}" type="presParOf" srcId="{DB182AAB-C707-4069-9126-5D048F00C2DE}" destId="{D93AF6F0-35BB-4B72-A602-F913BB91A0C1}" srcOrd="5" destOrd="0" presId="urn:microsoft.com/office/officeart/2005/8/layout/vList4"/>
    <dgm:cxn modelId="{79B73025-78A7-47A7-9EB2-55A2F5CDC664}" type="presParOf" srcId="{DB182AAB-C707-4069-9126-5D048F00C2DE}" destId="{06F49C5E-00F2-4E3D-8AA4-242CD1EC5C2A}" srcOrd="6" destOrd="0" presId="urn:microsoft.com/office/officeart/2005/8/layout/vList4"/>
    <dgm:cxn modelId="{3118EA2D-150A-4E83-B1F8-FE7A6400A41F}" type="presParOf" srcId="{06F49C5E-00F2-4E3D-8AA4-242CD1EC5C2A}" destId="{E5A310A4-E6A6-4A0B-AA94-01D556DF2BD3}" srcOrd="0" destOrd="0" presId="urn:microsoft.com/office/officeart/2005/8/layout/vList4"/>
    <dgm:cxn modelId="{A468863A-0F4C-43E5-85E9-6AF7BEE2F25E}" type="presParOf" srcId="{06F49C5E-00F2-4E3D-8AA4-242CD1EC5C2A}" destId="{2035A25A-2F3B-4BF6-BAEE-FD8B7480E0BF}" srcOrd="1" destOrd="0" presId="urn:microsoft.com/office/officeart/2005/8/layout/vList4"/>
    <dgm:cxn modelId="{70BF5DA8-B2DB-4D76-A9C1-C367F63A9F94}" type="presParOf" srcId="{06F49C5E-00F2-4E3D-8AA4-242CD1EC5C2A}" destId="{5CE56394-AFB1-4021-8195-76157C424E33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A6BFA9-354E-4F8E-A98E-4D9A058E89A8}">
      <dsp:nvSpPr>
        <dsp:cNvPr id="0" name=""/>
        <dsp:cNvSpPr/>
      </dsp:nvSpPr>
      <dsp:spPr>
        <a:xfrm>
          <a:off x="0" y="0"/>
          <a:ext cx="6172199" cy="5416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1. Restore Regular Order</a:t>
          </a:r>
          <a:endParaRPr lang="en-US" sz="2000" b="1" kern="1200" dirty="0"/>
        </a:p>
      </dsp:txBody>
      <dsp:txXfrm>
        <a:off x="1288606" y="0"/>
        <a:ext cx="4883593" cy="541665"/>
      </dsp:txXfrm>
    </dsp:sp>
    <dsp:sp modelId="{3BB822D9-5964-4179-A785-49215B0BB495}">
      <dsp:nvSpPr>
        <dsp:cNvPr id="0" name=""/>
        <dsp:cNvSpPr/>
      </dsp:nvSpPr>
      <dsp:spPr>
        <a:xfrm>
          <a:off x="54166" y="54166"/>
          <a:ext cx="1234440" cy="43333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2F15DCF-7B8B-4629-8875-9B7C3DE012A2}">
      <dsp:nvSpPr>
        <dsp:cNvPr id="0" name=""/>
        <dsp:cNvSpPr/>
      </dsp:nvSpPr>
      <dsp:spPr>
        <a:xfrm>
          <a:off x="0" y="595832"/>
          <a:ext cx="6172199" cy="5416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2. Enforce Power of the Purse</a:t>
          </a:r>
          <a:endParaRPr lang="en-US" sz="2100" b="1" kern="1200" dirty="0"/>
        </a:p>
      </dsp:txBody>
      <dsp:txXfrm>
        <a:off x="1288606" y="595832"/>
        <a:ext cx="4883593" cy="541665"/>
      </dsp:txXfrm>
    </dsp:sp>
    <dsp:sp modelId="{4690E6D1-276E-4044-8D06-A0E7154DABEF}">
      <dsp:nvSpPr>
        <dsp:cNvPr id="0" name=""/>
        <dsp:cNvSpPr/>
      </dsp:nvSpPr>
      <dsp:spPr>
        <a:xfrm>
          <a:off x="54166" y="649998"/>
          <a:ext cx="1234440" cy="433332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7CCA87D-7ED4-4097-A936-E201D306803C}">
      <dsp:nvSpPr>
        <dsp:cNvPr id="0" name=""/>
        <dsp:cNvSpPr/>
      </dsp:nvSpPr>
      <dsp:spPr>
        <a:xfrm>
          <a:off x="0" y="1169894"/>
          <a:ext cx="6172199" cy="54240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3. Support “Rise of the States”</a:t>
          </a:r>
          <a:endParaRPr lang="en-US" sz="2100" b="1" kern="1200" dirty="0"/>
        </a:p>
      </dsp:txBody>
      <dsp:txXfrm>
        <a:off x="1288606" y="1169894"/>
        <a:ext cx="4883593" cy="542407"/>
      </dsp:txXfrm>
    </dsp:sp>
    <dsp:sp modelId="{2240D6BD-BFFB-4906-A325-B1EB6258C094}">
      <dsp:nvSpPr>
        <dsp:cNvPr id="0" name=""/>
        <dsp:cNvSpPr/>
      </dsp:nvSpPr>
      <dsp:spPr>
        <a:xfrm>
          <a:off x="54166" y="1246202"/>
          <a:ext cx="1234440" cy="43333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5A310A4-E6A6-4A0B-AA94-01D556DF2BD3}">
      <dsp:nvSpPr>
        <dsp:cNvPr id="0" name=""/>
        <dsp:cNvSpPr/>
      </dsp:nvSpPr>
      <dsp:spPr>
        <a:xfrm>
          <a:off x="0" y="1788238"/>
          <a:ext cx="6172199" cy="5416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4. Hold DC Bureaucrats Accountable</a:t>
          </a:r>
          <a:endParaRPr lang="en-US" sz="21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88606" y="1788238"/>
        <a:ext cx="4883593" cy="541665"/>
      </dsp:txXfrm>
    </dsp:sp>
    <dsp:sp modelId="{2035A25A-2F3B-4BF6-BAEE-FD8B7480E0BF}">
      <dsp:nvSpPr>
        <dsp:cNvPr id="0" name=""/>
        <dsp:cNvSpPr/>
      </dsp:nvSpPr>
      <dsp:spPr>
        <a:xfrm>
          <a:off x="54166" y="1842405"/>
          <a:ext cx="1234440" cy="43333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4E11502-C045-4169-97C9-2995C926CD41}" type="datetimeFigureOut">
              <a:rPr lang="en-US" smtClean="0"/>
              <a:t>2/18/2016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E5DC714-D5DF-4DA0-85FA-5CCDB1C27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6100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  <a:extLst/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  <a:extLst/>
          </a:lstStyle>
          <a:p>
            <a:fld id="{A8ADFD5B-A66C-449C-B6E8-FB716D07777D}" type="datetimeFigureOut">
              <a:rPr lang="en-US" smtClean="0"/>
              <a:pPr/>
              <a:t>2/18/2016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>
            <a:extLst/>
          </a:lstStyle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>
            <a:extLst/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  <a:extLst/>
          </a:lstStyle>
          <a:p>
            <a:fld id="{CA5D3BF3-D352-46FC-8343-31F56E6730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9262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726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707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707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707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707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1425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91435" tIns="45717" rIns="91435" bIns="4571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91435" tIns="45717" rIns="91435" bIns="45717"/>
          <a:lstStyle/>
          <a:p>
            <a:fld id="{CA5D3BF3-D352-46FC-8343-31F56E6730EA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5175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7078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91435" tIns="45717" rIns="91435" bIns="4571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91435" tIns="45717" rIns="91435" bIns="45717"/>
          <a:lstStyle/>
          <a:p>
            <a:fld id="{CA5D3BF3-D352-46FC-8343-31F56E6730EA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51750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91435" tIns="45717" rIns="91435" bIns="4571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91435" tIns="45717" rIns="91435" bIns="45717"/>
          <a:lstStyle/>
          <a:p>
            <a:fld id="{CA5D3BF3-D352-46FC-8343-31F56E6730EA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51750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91435" tIns="45717" rIns="91435" bIns="4571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91435" tIns="45717" rIns="91435" bIns="45717"/>
          <a:lstStyle/>
          <a:p>
            <a:fld id="{CA5D3BF3-D352-46FC-8343-31F56E6730EA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517506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rgbClr val="333333"/>
                </a:solidFill>
                <a:latin typeface="news-gothic-std"/>
              </a:rPr>
              <a:t>Here’s one way to look at the national situation as if it were a business and you were considering buying part of that business.</a:t>
            </a:r>
          </a:p>
          <a:p>
            <a:pPr>
              <a:buFont typeface="Arial"/>
              <a:buChar char="•"/>
            </a:pPr>
            <a:r>
              <a:rPr lang="en-US" dirty="0">
                <a:solidFill>
                  <a:srgbClr val="333333"/>
                </a:solidFill>
                <a:latin typeface="news-gothic-std"/>
              </a:rPr>
              <a:t>Its costs will rise faster than its forecast income during the next 20 years.</a:t>
            </a:r>
          </a:p>
          <a:p>
            <a:pPr>
              <a:buFont typeface="Arial"/>
              <a:buChar char="•"/>
            </a:pPr>
            <a:r>
              <a:rPr lang="en-US" dirty="0">
                <a:solidFill>
                  <a:srgbClr val="333333"/>
                </a:solidFill>
                <a:latin typeface="news-gothic-std"/>
              </a:rPr>
              <a:t>Its primary sectors for future growth are facing serious headwinds that will lead to less and less investment.</a:t>
            </a:r>
          </a:p>
          <a:p>
            <a:pPr>
              <a:buFont typeface="Arial"/>
              <a:buChar char="•"/>
            </a:pPr>
            <a:r>
              <a:rPr lang="en-US" dirty="0">
                <a:solidFill>
                  <a:srgbClr val="333333"/>
                </a:solidFill>
                <a:latin typeface="news-gothic-std"/>
              </a:rPr>
              <a:t>It will spend more on retiree benefits within the decade than on any other single item and these costs are rising more rapidly than any other part of this company’s business.</a:t>
            </a:r>
          </a:p>
          <a:p>
            <a:pPr>
              <a:buFont typeface="Arial"/>
              <a:buChar char="•"/>
            </a:pPr>
            <a:r>
              <a:rPr lang="en-US" dirty="0">
                <a:solidFill>
                  <a:srgbClr val="333333"/>
                </a:solidFill>
                <a:latin typeface="news-gothic-std"/>
              </a:rPr>
              <a:t>Its indebtedness has doubled as a proportion of its costs in just the past six years and interest payments will exceed all investments in its products within the decade.</a:t>
            </a:r>
          </a:p>
          <a:p>
            <a:pPr>
              <a:buFont typeface="Arial"/>
              <a:buChar char="•"/>
            </a:pPr>
            <a:r>
              <a:rPr lang="en-US" dirty="0">
                <a:solidFill>
                  <a:srgbClr val="333333"/>
                </a:solidFill>
                <a:latin typeface="news-gothic-std"/>
              </a:rPr>
              <a:t>Most of this company’s debt is owned by dangerous competitors who may at any time demand higher interest rates.</a:t>
            </a:r>
          </a:p>
          <a:p>
            <a:pPr>
              <a:buFont typeface="Arial"/>
              <a:buChar char="•"/>
            </a:pPr>
            <a:r>
              <a:rPr lang="en-US" dirty="0">
                <a:solidFill>
                  <a:srgbClr val="333333"/>
                </a:solidFill>
                <a:latin typeface="news-gothic-std"/>
              </a:rPr>
              <a:t>It has substantial assets, but getting rid of those real assets and trimming non-core spending has proved virtually impossible because the CEO and his Board of Directors fear that shareholders will fire them if they engage in these necessary reforms.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en-US" smtClean="0">
                <a:solidFill>
                  <a:prstClr val="black"/>
                </a:solidFill>
              </a:rPr>
              <a:pPr/>
              <a:t>23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7078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en-US" smtClean="0">
                <a:solidFill>
                  <a:prstClr val="black"/>
                </a:solidFill>
              </a:rPr>
              <a:pPr/>
              <a:t>24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7078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en-US" smtClean="0">
                <a:solidFill>
                  <a:prstClr val="black"/>
                </a:solidFill>
              </a:rPr>
              <a:pPr/>
              <a:t>25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7078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en-US" smtClean="0">
                <a:solidFill>
                  <a:prstClr val="black"/>
                </a:solidFill>
              </a:rPr>
              <a:pPr/>
              <a:t>26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7078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7078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193020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58489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7078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1543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7078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7078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CA5D3BF3-D352-46FC-8343-31F56E6730EA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91435" tIns="45717" rIns="91435" bIns="4571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91435" tIns="45717" rIns="91435" bIns="45717"/>
          <a:lstStyle/>
          <a:p>
            <a:fld id="{CA5D3BF3-D352-46FC-8343-31F56E6730EA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17506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91435" tIns="45717" rIns="91435" bIns="4571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91435" tIns="45717" rIns="91435" bIns="45717"/>
          <a:lstStyle/>
          <a:p>
            <a:fld id="{CA5D3BF3-D352-46FC-8343-31F56E6730EA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17506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91435" tIns="45717" rIns="91435" bIns="4571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91435" tIns="45717" rIns="91435" bIns="45717"/>
          <a:lstStyle/>
          <a:p>
            <a:fld id="{CA5D3BF3-D352-46FC-8343-31F56E6730EA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1750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707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8351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707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707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707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707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1" y="1985962"/>
            <a:ext cx="3571875" cy="3157538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694"/>
            <a:ext cx="9146380" cy="5144194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3" y="1297802"/>
            <a:ext cx="5648623" cy="903230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8" y="1853194"/>
            <a:ext cx="6511131" cy="246944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fld id="{7E4213BB-D1DA-4205-9141-7B88587DC0AE}" type="datetime1">
              <a:rPr lang="en-US" smtClean="0">
                <a:solidFill>
                  <a:srgbClr val="FFFFFF"/>
                </a:solidFill>
              </a:rPr>
              <a:t>2/18/2016</a:t>
            </a:fld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en-US" smtClean="0">
                <a:solidFill>
                  <a:schemeClr val="tx2"/>
                </a:solidFill>
              </a:rPr>
              <a:t>PINAL COUNTY ROUNDTABLE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E0A0-C266-4798-8C8F-B9F91E9DA37E}" type="slidenum">
              <a:rPr lang="en-US" smtClean="0">
                <a:solidFill>
                  <a:schemeClr val="tx2"/>
                </a:solidFill>
              </a:rPr>
              <a:pPr/>
              <a:t>‹#›</a:t>
            </a:fld>
            <a:endParaRPr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7C4DB-6D84-467D-BF00-D76A571DF509}" type="datetime1">
              <a:rPr lang="en-US" smtClean="0"/>
              <a:t>2/18/2016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en-US" sz="1400" smtClean="0">
                <a:solidFill>
                  <a:schemeClr val="tx2"/>
                </a:solidFill>
              </a:rPr>
              <a:t>PINAL COUNTY ROUNDTABLE</a:t>
            </a:r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F82E0A0-C266-4798-8C8F-B9F91E9DA37E}" type="slidenum">
              <a:rPr lang="en-US" sz="1400" b="1" smtClean="0">
                <a:solidFill>
                  <a:srgbClr val="FFFFFF"/>
                </a:solidFill>
              </a:rPr>
              <a:pPr algn="ctr"/>
              <a:t>‹#›</a:t>
            </a:fld>
            <a:endParaRPr lang="en-US" sz="14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350877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350877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49A96-7671-43C3-A409-5FD7F5293CBB}" type="datetime1">
              <a:rPr lang="en-US" smtClean="0"/>
              <a:t>2/18/2016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en-US" sz="1400" smtClean="0">
                <a:solidFill>
                  <a:schemeClr val="tx2"/>
                </a:solidFill>
              </a:rPr>
              <a:t>PINAL COUNTY ROUNDTABLE</a:t>
            </a:r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F82E0A0-C266-4798-8C8F-B9F91E9DA37E}" type="slidenum">
              <a:rPr lang="en-US" sz="1400" b="1" smtClean="0">
                <a:solidFill>
                  <a:srgbClr val="FFFFFF"/>
                </a:solidFill>
              </a:rPr>
              <a:pPr algn="ctr"/>
              <a:t>‹#›</a:t>
            </a:fld>
            <a:endParaRPr lang="en-US" sz="14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6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fld id="{7E4213BB-D1DA-4205-9141-7B88587DC0AE}" type="datetime1">
              <a:rPr lang="en-US" smtClean="0">
                <a:solidFill>
                  <a:srgbClr val="FFFFFF"/>
                </a:solidFill>
              </a:rPr>
              <a:t>2/18/2016</a:t>
            </a:fld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en-US" smtClean="0">
                <a:solidFill>
                  <a:schemeClr val="tx2"/>
                </a:solidFill>
              </a:rPr>
              <a:t>PINAL COUNTY ROUNDTABLE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E0A0-C266-4798-8C8F-B9F91E9DA37E}" type="slidenum">
              <a:rPr lang="en-US" smtClean="0">
                <a:solidFill>
                  <a:schemeClr val="tx2"/>
                </a:solidFill>
              </a:rPr>
              <a:pPr/>
              <a:t>‹#›</a:t>
            </a:fld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959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22529-8DE8-42DB-B92D-62218007C9A3}" type="datetime1">
              <a:rPr lang="en-US" smtClean="0"/>
              <a:t>2/18/2016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en-US" sz="1400" smtClean="0">
                <a:solidFill>
                  <a:schemeClr val="tx2"/>
                </a:solidFill>
              </a:rPr>
              <a:t>PINAL COUNTY ROUNDTABLE</a:t>
            </a:r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F82E0A0-C266-4798-8C8F-B9F91E9DA37E}" type="slidenum">
              <a:rPr lang="en-US" sz="1400" b="1" smtClean="0">
                <a:solidFill>
                  <a:srgbClr val="FFFFFF"/>
                </a:solidFill>
              </a:rPr>
              <a:pPr algn="ctr"/>
              <a:t>‹#›</a:t>
            </a:fld>
            <a:endParaRPr lang="en-US" sz="1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0991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EFA14-640C-4994-9D99-BC5445A7C284}" type="datetime1">
              <a:rPr lang="en-US" smtClean="0"/>
              <a:t>2/18/2016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PINAL COUNTY ROUNDTABLE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F82E0A0-C266-4798-8C8F-B9F91E9DA37E}" type="slidenum">
              <a:rPr lang="en-US" sz="2400" b="1" smtClean="0">
                <a:solidFill>
                  <a:srgbClr val="FFFFFF"/>
                </a:solidFill>
              </a:rPr>
              <a:pPr algn="ctr"/>
              <a:t>‹#›</a:t>
            </a:fld>
            <a:endParaRPr 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656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92E25-9DF5-42C9-8E10-5230DEE0C9BB}" type="datetime1">
              <a:rPr lang="en-US" smtClean="0"/>
              <a:t>2/18/2016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PINAL COUNTY ROUNDTABLE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F82E0A0-C266-4798-8C8F-B9F91E9DA37E}" type="slidenum">
              <a:rPr lang="en-US" sz="1400" b="1" smtClean="0">
                <a:solidFill>
                  <a:srgbClr val="FFFFFF"/>
                </a:solidFill>
              </a:rPr>
              <a:pPr algn="ct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07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C34E-4AF2-4DDA-B62B-2A56553F471A}" type="datetime1">
              <a:rPr lang="en-US" smtClean="0"/>
              <a:t>2/18/2016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PINAL COUNTY ROUNDTABLE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F82E0A0-C266-4798-8C8F-B9F91E9DA37E}" type="slidenum">
              <a:rPr lang="en-US" sz="1400" b="1" smtClean="0">
                <a:solidFill>
                  <a:srgbClr val="FFFFFF"/>
                </a:solidFill>
              </a:rPr>
              <a:pPr algn="ct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138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AA419-3FDB-4FB8-8C25-0AFF3DF93979}" type="datetime1">
              <a:rPr lang="en-US" smtClean="0"/>
              <a:t>2/18/2016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PINAL COUNTY ROUNDTABLE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7CB7D-F184-43C7-B6FD-03D728E1BBF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065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4E51D-5035-486B-95D3-362E448CF816}" type="datetime1">
              <a:rPr lang="en-US" smtClean="0"/>
              <a:t>2/18/2016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PINAL COUNTY ROUNDTABLE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7CB7D-F184-43C7-B6FD-03D728E1BBFF}" type="slidenum">
              <a:rPr lang="en-US" smtClean="0">
                <a:solidFill>
                  <a:schemeClr val="tx2"/>
                </a:solidFill>
              </a:rPr>
              <a:pPr/>
              <a:t>‹#›</a:t>
            </a:fld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761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5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5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FCD51-7AB3-43B7-95D7-9D2496C97593}" type="datetime1">
              <a:rPr lang="en-US" smtClean="0"/>
              <a:t>2/18/2016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PINAL COUNTY ROUNDTABLE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7CB7D-F184-43C7-B6FD-03D728E1BBF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346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22529-8DE8-42DB-B92D-62218007C9A3}" type="datetime1">
              <a:rPr lang="en-US" smtClean="0"/>
              <a:t>2/18/2016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en-US" sz="1400" smtClean="0">
                <a:solidFill>
                  <a:schemeClr val="tx2"/>
                </a:solidFill>
              </a:rPr>
              <a:t>PINAL COUNTY ROUNDTABLE</a:t>
            </a:r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F82E0A0-C266-4798-8C8F-B9F91E9DA37E}" type="slidenum">
              <a:rPr lang="en-US" sz="1400" b="1" smtClean="0">
                <a:solidFill>
                  <a:srgbClr val="FFFFFF"/>
                </a:solidFill>
              </a:rPr>
              <a:pPr algn="ctr"/>
              <a:t>‹#›</a:t>
            </a:fld>
            <a:endParaRPr lang="en-US" sz="14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10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A3B6E-897C-4B82-A6D8-AEB9E73466D0}" type="datetime1">
              <a:rPr lang="en-US" smtClean="0"/>
              <a:t>2/18/2016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PINAL COUNTY ROUNDTABLE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F82E0A0-C266-4798-8C8F-B9F91E9DA37E}" type="slidenum">
              <a:rPr lang="en-US" sz="2800" b="1" smtClean="0">
                <a:solidFill>
                  <a:srgbClr val="FFFFFF"/>
                </a:solidFill>
              </a:rPr>
              <a:pPr algn="ctr"/>
              <a:t>‹#›</a:t>
            </a:fld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5725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7C4DB-6D84-467D-BF00-D76A571DF509}" type="datetime1">
              <a:rPr lang="en-US" smtClean="0"/>
              <a:t>2/18/2016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en-US" sz="1400" smtClean="0">
                <a:solidFill>
                  <a:schemeClr val="tx2"/>
                </a:solidFill>
              </a:rPr>
              <a:t>PINAL COUNTY ROUNDTABLE</a:t>
            </a:r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F82E0A0-C266-4798-8C8F-B9F91E9DA37E}" type="slidenum">
              <a:rPr lang="en-US" sz="1400" b="1" smtClean="0">
                <a:solidFill>
                  <a:srgbClr val="FFFFFF"/>
                </a:solidFill>
              </a:rPr>
              <a:pPr algn="ctr"/>
              <a:t>‹#›</a:t>
            </a:fld>
            <a:endParaRPr lang="en-US" sz="1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68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49A96-7671-43C3-A409-5FD7F5293CBB}" type="datetime1">
              <a:rPr lang="en-US" smtClean="0"/>
              <a:t>2/18/2016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r>
              <a:rPr lang="en-US" sz="1400" smtClean="0">
                <a:solidFill>
                  <a:schemeClr val="tx2"/>
                </a:solidFill>
              </a:rPr>
              <a:t>PINAL COUNTY ROUNDTABLE</a:t>
            </a:r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F82E0A0-C266-4798-8C8F-B9F91E9DA37E}" type="slidenum">
              <a:rPr lang="en-US" sz="1400" b="1" smtClean="0">
                <a:solidFill>
                  <a:srgbClr val="FFFFFF"/>
                </a:solidFill>
              </a:rPr>
              <a:pPr algn="ctr"/>
              <a:t>‹#›</a:t>
            </a:fld>
            <a:endParaRPr lang="en-US" sz="1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1550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1" y="1985962"/>
            <a:ext cx="3571875" cy="3157538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2380" y="-694"/>
            <a:ext cx="9146380" cy="5144194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3" y="1297802"/>
            <a:ext cx="5648623" cy="903230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8" y="1853194"/>
            <a:ext cx="6511131" cy="246944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/>
            <a:fld id="{7E4213BB-D1DA-4205-9141-7B88587DC0AE}" type="datetime1">
              <a:rPr lang="en-US" smtClean="0"/>
              <a:pPr algn="ctr"/>
              <a:t>2/18/2016</a:t>
            </a:fld>
            <a:endParaRPr lang="en-US" sz="20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srgbClr val="575F6D"/>
                </a:solidFill>
              </a:rPr>
              <a:t>PINAL COUNTY ROUNDTABLE</a:t>
            </a:r>
            <a:endParaRPr lang="en-US" dirty="0">
              <a:solidFill>
                <a:srgbClr val="575F6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E0A0-C266-4798-8C8F-B9F91E9DA37E}" type="slidenum">
              <a:rPr lang="en-US" smtClean="0">
                <a:solidFill>
                  <a:srgbClr val="575F6D"/>
                </a:solidFill>
              </a:rPr>
              <a:pPr/>
              <a:t>‹#›</a:t>
            </a:fld>
            <a:endParaRPr lang="en-US" dirty="0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0083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22529-8DE8-42DB-B92D-62218007C9A3}" type="datetime1">
              <a:rPr lang="en-US" smtClean="0"/>
              <a:pPr/>
              <a:t>2/18/2016</a:t>
            </a:fld>
            <a:endParaRPr lang="en-US" sz="1400" dirty="0">
              <a:solidFill>
                <a:srgbClr val="575F6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400" smtClean="0">
                <a:solidFill>
                  <a:srgbClr val="575F6D"/>
                </a:solidFill>
              </a:rPr>
              <a:t>PINAL COUNTY ROUNDTABLE</a:t>
            </a:r>
            <a:endParaRPr lang="en-US" sz="1400" dirty="0">
              <a:solidFill>
                <a:srgbClr val="575F6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E0A0-C266-4798-8C8F-B9F91E9DA37E}" type="slidenum">
              <a:rPr lang="en-US" sz="1400" b="1" smtClean="0"/>
              <a:pPr/>
              <a:t>‹#›</a:t>
            </a:fld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178908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694"/>
            <a:ext cx="9146380" cy="5144194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ight Triangle 6"/>
          <p:cNvSpPr/>
          <p:nvPr/>
        </p:nvSpPr>
        <p:spPr>
          <a:xfrm>
            <a:off x="1" y="1985962"/>
            <a:ext cx="3571875" cy="315753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295053"/>
            <a:ext cx="5650992" cy="905632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1851228"/>
            <a:ext cx="6510528" cy="246888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EFA14-640C-4994-9D99-BC5445A7C284}" type="datetime1">
              <a:rPr lang="en-US" smtClean="0"/>
              <a:pPr/>
              <a:t>2/18/2016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PINAL COUNTY ROUNDTABLE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E0A0-C266-4798-8C8F-B9F91E9DA37E}" type="slidenum">
              <a:rPr lang="en-US" sz="2400" b="1" smtClean="0"/>
              <a:pPr/>
              <a:t>‹#›</a:t>
            </a:fld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32178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822960"/>
            <a:ext cx="3200400" cy="27843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822960"/>
            <a:ext cx="3200400" cy="27843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92E25-9DF5-42C9-8E10-5230DEE0C9BB}" type="datetime1">
              <a:rPr lang="en-US" smtClean="0"/>
              <a:pPr/>
              <a:t>2/18/2016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PINAL COUNTY ROUNDTABLE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E0A0-C266-4798-8C8F-B9F91E9DA37E}" type="slidenum">
              <a:rPr lang="en-US" sz="1400" b="1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271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822960"/>
            <a:ext cx="3200400" cy="41148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276386"/>
            <a:ext cx="3200400" cy="23317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822960"/>
            <a:ext cx="3200400" cy="41148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276386"/>
            <a:ext cx="3200400" cy="23317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C34E-4AF2-4DDA-B62B-2A56553F471A}" type="datetime1">
              <a:rPr lang="en-US" smtClean="0"/>
              <a:pPr/>
              <a:t>2/18/2016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PINAL COUNTY ROUNDTABLE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E0A0-C266-4798-8C8F-B9F91E9DA37E}" type="slidenum">
              <a:rPr lang="en-US" sz="1400" b="1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232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AA419-3FDB-4FB8-8C25-0AFF3DF93979}" type="datetime1">
              <a:rPr lang="en-US" smtClean="0"/>
              <a:pPr/>
              <a:t>2/18/2016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PINAL COUNTY ROUNDTABLE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7CB7D-F184-43C7-B6FD-03D728E1BB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917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4E51D-5035-486B-95D3-362E448CF816}" type="datetime1">
              <a:rPr lang="en-US" smtClean="0"/>
              <a:pPr/>
              <a:t>2/18/2016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PINAL COUNTY ROUNDTABLE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7CB7D-F184-43C7-B6FD-03D728E1BBFF}" type="slidenum">
              <a:rPr lang="en-US" smtClean="0">
                <a:solidFill>
                  <a:srgbClr val="575F6D"/>
                </a:solidFill>
              </a:rPr>
              <a:pPr/>
              <a:t>‹#›</a:t>
            </a:fld>
            <a:endParaRPr lang="en-US" dirty="0">
              <a:solidFill>
                <a:srgbClr val="575F6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93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694"/>
            <a:ext cx="9146380" cy="5144194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1" y="1985962"/>
            <a:ext cx="3571875" cy="315753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295053"/>
            <a:ext cx="5650992" cy="905632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1851228"/>
            <a:ext cx="6510528" cy="246888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EFA14-640C-4994-9D99-BC5445A7C284}" type="datetime1">
              <a:rPr lang="en-US" smtClean="0"/>
              <a:t>2/18/2016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PINAL COUNTY ROUNDTABLE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F82E0A0-C266-4798-8C8F-B9F91E9DA37E}" type="slidenum">
              <a:rPr lang="en-US" sz="2400" b="1" smtClean="0">
                <a:solidFill>
                  <a:srgbClr val="FFFFFF"/>
                </a:solidFill>
              </a:rPr>
              <a:pPr algn="ctr"/>
              <a:t>‹#›</a:t>
            </a:fld>
            <a:endParaRPr lang="en-US" sz="24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1" y="1985962"/>
            <a:ext cx="3571875" cy="3157538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Right Triangle 17"/>
          <p:cNvSpPr/>
          <p:nvPr/>
        </p:nvSpPr>
        <p:spPr>
          <a:xfrm rot="5400000">
            <a:off x="1290639" y="-1290638"/>
            <a:ext cx="51435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182078"/>
            <a:ext cx="5212080" cy="817070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3" y="1964184"/>
            <a:ext cx="3807779" cy="249351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1690039"/>
            <a:ext cx="5794760" cy="467486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FCD51-7AB3-43B7-95D7-9D2496C97593}" type="datetime1">
              <a:rPr lang="en-US" smtClean="0"/>
              <a:pPr/>
              <a:t>2/18/2016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>
                <a:solidFill>
                  <a:srgbClr val="575F6D"/>
                </a:solidFill>
              </a:rPr>
              <a:t>PINAL COUNTY ROUNDTABLE</a:t>
            </a:r>
            <a:endParaRPr lang="en-US">
              <a:solidFill>
                <a:srgbClr val="575F6D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3F7CB7D-F184-43C7-B6FD-03D728E1BBF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055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6" y="0"/>
            <a:ext cx="7115175" cy="51435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1" y="1985962"/>
            <a:ext cx="3571875" cy="3157538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1" y="3786187"/>
            <a:ext cx="3571875" cy="1357313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288126"/>
            <a:ext cx="5486400" cy="650583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80" y="1635397"/>
            <a:ext cx="6096545" cy="555498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A3B6E-897C-4B82-A6D8-AEB9E73466D0}" type="datetime1">
              <a:rPr lang="en-US" smtClean="0"/>
              <a:pPr/>
              <a:t>2/18/2016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PINAL COUNTY ROUNDTABLE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E0A0-C266-4798-8C8F-B9F91E9DA37E}" type="slidenum">
              <a:rPr lang="en-US" sz="2800" b="1" smtClean="0"/>
              <a:pPr/>
              <a:t>‹#›</a:t>
            </a:fld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52126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7C4DB-6D84-467D-BF00-D76A571DF509}" type="datetime1">
              <a:rPr lang="en-US" smtClean="0"/>
              <a:pPr/>
              <a:t>2/18/2016</a:t>
            </a:fld>
            <a:endParaRPr lang="en-US" sz="1400" dirty="0">
              <a:solidFill>
                <a:srgbClr val="575F6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400" smtClean="0">
                <a:solidFill>
                  <a:srgbClr val="575F6D"/>
                </a:solidFill>
              </a:rPr>
              <a:t>PINAL COUNTY ROUNDTABLE</a:t>
            </a:r>
            <a:endParaRPr lang="en-US" sz="1400" dirty="0">
              <a:solidFill>
                <a:srgbClr val="575F6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E0A0-C266-4798-8C8F-B9F91E9DA37E}" type="slidenum">
              <a:rPr lang="en-US" sz="1400" b="1" smtClean="0"/>
              <a:pPr/>
              <a:t>‹#›</a:t>
            </a:fld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945329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350877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350877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49A96-7671-43C3-A409-5FD7F5293CBB}" type="datetime1">
              <a:rPr lang="en-US" smtClean="0"/>
              <a:pPr/>
              <a:t>2/18/2016</a:t>
            </a:fld>
            <a:endParaRPr lang="en-US" sz="1400" dirty="0">
              <a:solidFill>
                <a:srgbClr val="575F6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400" smtClean="0">
                <a:solidFill>
                  <a:srgbClr val="575F6D"/>
                </a:solidFill>
              </a:rPr>
              <a:t>PINAL COUNTY ROUNDTABLE</a:t>
            </a:r>
            <a:endParaRPr lang="en-US" sz="1400" dirty="0">
              <a:solidFill>
                <a:srgbClr val="575F6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E0A0-C266-4798-8C8F-B9F91E9DA37E}" type="slidenum">
              <a:rPr lang="en-US" sz="1400" b="1" smtClean="0"/>
              <a:pPr/>
              <a:t>‹#›</a:t>
            </a:fld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311488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822960"/>
            <a:ext cx="3200400" cy="27843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822960"/>
            <a:ext cx="3200400" cy="27843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92E25-9DF5-42C9-8E10-5230DEE0C9BB}" type="datetime1">
              <a:rPr lang="en-US" smtClean="0"/>
              <a:t>2/18/2016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PINAL COUNTY ROUNDTABLE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F82E0A0-C266-4798-8C8F-B9F91E9DA37E}" type="slidenum">
              <a:rPr lang="en-US" sz="1400" b="1" smtClean="0">
                <a:solidFill>
                  <a:srgbClr val="FFFFFF"/>
                </a:solidFill>
              </a:rPr>
              <a:pPr algn="ctr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822960"/>
            <a:ext cx="3200400" cy="41148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276386"/>
            <a:ext cx="3200400" cy="23317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822960"/>
            <a:ext cx="3200400" cy="41148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276386"/>
            <a:ext cx="3200400" cy="23317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C34E-4AF2-4DDA-B62B-2A56553F471A}" type="datetime1">
              <a:rPr lang="en-US" smtClean="0"/>
              <a:t>2/18/2016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PINAL COUNTY ROUNDTABLE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F82E0A0-C266-4798-8C8F-B9F91E9DA37E}" type="slidenum">
              <a:rPr lang="en-US" sz="1400" b="1" smtClean="0">
                <a:solidFill>
                  <a:srgbClr val="FFFFFF"/>
                </a:solidFill>
              </a:rPr>
              <a:pPr algn="ctr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AA419-3FDB-4FB8-8C25-0AFF3DF93979}" type="datetime1">
              <a:rPr lang="en-US" smtClean="0"/>
              <a:t>2/18/2016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PINAL COUNTY ROUNDTABLE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7CB7D-F184-43C7-B6FD-03D728E1BBF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4E51D-5035-486B-95D3-362E448CF816}" type="datetime1">
              <a:rPr lang="en-US" smtClean="0"/>
              <a:t>2/18/2016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PINAL COUNTY ROUNDTABLE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7CB7D-F184-43C7-B6FD-03D728E1BBFF}" type="slidenum">
              <a:rPr lang="en-US" smtClean="0">
                <a:solidFill>
                  <a:schemeClr val="tx2"/>
                </a:solidFill>
              </a:rPr>
              <a:pPr/>
              <a:t>‹#›</a:t>
            </a:fld>
            <a:endParaRPr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1" y="1985962"/>
            <a:ext cx="3571875" cy="3157538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1290639" y="-1290638"/>
            <a:ext cx="51435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182078"/>
            <a:ext cx="5212080" cy="817070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3" y="1964184"/>
            <a:ext cx="3807779" cy="249351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1690039"/>
            <a:ext cx="5794760" cy="467486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FCD51-7AB3-43B7-95D7-9D2496C97593}" type="datetime1">
              <a:rPr lang="en-US" smtClean="0"/>
              <a:t>2/18/2016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PINAL COUNTY ROUNDTABLE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3F7CB7D-F184-43C7-B6FD-03D728E1BBFF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6" y="0"/>
            <a:ext cx="7115175" cy="51435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1" y="1985962"/>
            <a:ext cx="3571875" cy="3157538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" y="3786187"/>
            <a:ext cx="3571875" cy="1357313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288126"/>
            <a:ext cx="5486400" cy="650583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80" y="1635397"/>
            <a:ext cx="6096545" cy="555498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A3B6E-897C-4B82-A6D8-AEB9E73466D0}" type="datetime1">
              <a:rPr lang="en-US" smtClean="0"/>
              <a:t>2/18/2016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PINAL COUNTY ROUNDTABLE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8F82E0A0-C266-4798-8C8F-B9F91E9DA37E}" type="slidenum">
              <a:rPr lang="en-US" sz="2800" b="1" smtClean="0">
                <a:solidFill>
                  <a:srgbClr val="FFFFFF"/>
                </a:solidFill>
              </a:rPr>
              <a:pPr algn="ctr"/>
              <a:t>‹#›</a:t>
            </a:fld>
            <a:endParaRPr lang="en-US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3787975"/>
            <a:ext cx="3574257" cy="1355526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3788469"/>
            <a:ext cx="9146380" cy="1355032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74320"/>
            <a:ext cx="7520940" cy="411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825471"/>
            <a:ext cx="7520940" cy="2684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4402836"/>
            <a:ext cx="2176272" cy="1508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818F306C-BEC9-4DA8-A25F-FABF9A243E29}" type="datetime1">
              <a:rPr lang="en-US" smtClean="0"/>
              <a:t>2/18/2016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4713842"/>
            <a:ext cx="4724400" cy="2057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pPr algn="r"/>
            <a:r>
              <a:rPr lang="en-US" sz="1400" smtClean="0">
                <a:solidFill>
                  <a:schemeClr val="tx2"/>
                </a:solidFill>
              </a:rPr>
              <a:t>PINAL COUNTY ROUNDTABLE</a:t>
            </a:r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4628117"/>
            <a:ext cx="502920" cy="37719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pPr algn="ctr"/>
            <a:fld id="{8F82E0A0-C266-4798-8C8F-B9F91E9DA37E}" type="slidenum">
              <a:rPr lang="en-US" sz="1400" b="1" smtClean="0">
                <a:solidFill>
                  <a:srgbClr val="FFFFFF"/>
                </a:solidFill>
              </a:rPr>
              <a:pPr algn="ctr"/>
              <a:t>‹#›</a:t>
            </a:fld>
            <a:endParaRPr lang="en-US" sz="1400" b="1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8F306C-BEC9-4DA8-A25F-FABF9A243E29}" type="datetime1">
              <a:rPr lang="en-US" smtClean="0"/>
              <a:t>2/18/2016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/>
            <a:r>
              <a:rPr lang="en-US" sz="1400" smtClean="0">
                <a:solidFill>
                  <a:schemeClr val="tx2"/>
                </a:solidFill>
              </a:rPr>
              <a:t>PINAL COUNTY ROUNDTABLE</a:t>
            </a:r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/>
            <a:fld id="{8F82E0A0-C266-4798-8C8F-B9F91E9DA37E}" type="slidenum">
              <a:rPr lang="en-US" sz="1400" b="1" smtClean="0">
                <a:solidFill>
                  <a:srgbClr val="FFFFFF"/>
                </a:solidFill>
              </a:rPr>
              <a:pPr algn="ctr"/>
              <a:t>‹#›</a:t>
            </a:fld>
            <a:endParaRPr lang="en-US" sz="1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660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3787975"/>
            <a:ext cx="3574257" cy="1355526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2380" y="3788469"/>
            <a:ext cx="9146380" cy="1355032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74320"/>
            <a:ext cx="7520940" cy="411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825471"/>
            <a:ext cx="7520940" cy="2684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4402836"/>
            <a:ext cx="2176272" cy="1508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818F306C-BEC9-4DA8-A25F-FABF9A243E29}" type="datetime1">
              <a:rPr lang="en-US" smtClean="0"/>
              <a:pPr/>
              <a:t>2/18/2016</a:t>
            </a:fld>
            <a:endParaRPr lang="en-US" sz="1400" dirty="0">
              <a:solidFill>
                <a:srgbClr val="575F6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4713842"/>
            <a:ext cx="4724400" cy="2057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r>
              <a:rPr lang="en-US" sz="1400" smtClean="0">
                <a:solidFill>
                  <a:srgbClr val="575F6D"/>
                </a:solidFill>
              </a:rPr>
              <a:t>PINAL COUNTY ROUNDTABLE</a:t>
            </a:r>
            <a:endParaRPr lang="en-US" sz="1400" dirty="0">
              <a:solidFill>
                <a:srgbClr val="575F6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4628117"/>
            <a:ext cx="502920" cy="37719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8F82E0A0-C266-4798-8C8F-B9F91E9DA37E}" type="slidenum">
              <a:rPr lang="en-US" sz="1400" b="1" smtClean="0"/>
              <a:pPr/>
              <a:t>‹#›</a:t>
            </a:fld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918237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4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hyperlink" Target="http://www.facebook.com/pages/US-Rep-Paul-Gosar-DDS-AZ-01/104329699641957" TargetMode="External"/><Relationship Id="rId9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4.jpe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5.png"/><Relationship Id="rId9" Type="http://schemas.microsoft.com/office/2007/relationships/diagramDrawing" Target="../diagrams/drawin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6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0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ctrTitle"/>
          </p:nvPr>
        </p:nvSpPr>
        <p:spPr>
          <a:xfrm>
            <a:off x="12865" y="590550"/>
            <a:ext cx="9144000" cy="1219200"/>
          </a:xfrm>
        </p:spPr>
        <p:txBody>
          <a:bodyPr>
            <a:noAutofit/>
          </a:bodyPr>
          <a:lstStyle>
            <a:extLst/>
          </a:lstStyle>
          <a:p>
            <a:pPr algn="ctr"/>
            <a:r>
              <a:rPr lang="en-US" sz="7200" b="1" cap="none" spc="-3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/>
            </a:r>
            <a:br>
              <a:rPr lang="en-US" sz="7200" b="1" cap="none" spc="-3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sz="7200" b="1" cap="none" spc="-3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/>
            </a:r>
            <a:br>
              <a:rPr lang="en-US" sz="7200" b="1" cap="none" spc="-3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</a:br>
            <a:endParaRPr lang="en-US" sz="7200" b="1" cap="none" spc="-3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9144000" cy="51435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-19050" y="299496"/>
            <a:ext cx="9144000" cy="656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400"/>
              </a:lnSpc>
            </a:pPr>
            <a:r>
              <a:rPr lang="en-US" sz="7200" cap="all" dirty="0" smtClean="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2015</a:t>
            </a:r>
            <a:r>
              <a:rPr lang="en-US" sz="4400" cap="all" dirty="0" smtClean="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Appropriations</a:t>
            </a:r>
            <a:endParaRPr lang="en-US" sz="4400" cap="all" dirty="0">
              <a:solidFill>
                <a:prstClr val="black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3522" y="4400550"/>
            <a:ext cx="770477" cy="73052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28600" y="1351172"/>
            <a:ext cx="4572000" cy="2259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n-US" b="1" dirty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26 Gosar amendments successfully passed</a:t>
            </a:r>
          </a:p>
          <a:p>
            <a:pPr marL="285750" indent="-285750">
              <a:lnSpc>
                <a:spcPts val="1700"/>
              </a:lnSpc>
              <a:buFont typeface="Arial" panose="020B0604020202020204" pitchFamily="34" charset="0"/>
              <a:buChar char="•"/>
            </a:pPr>
            <a:endParaRPr lang="en-US" b="1" dirty="0">
              <a:latin typeface="Arial" panose="020B0604020202020204" pitchFamily="34" charset="0"/>
              <a:ea typeface="Adobe Fan Heiti Std B" pitchFamily="34" charset="-128"/>
              <a:cs typeface="Arial" panose="020B0604020202020204" pitchFamily="34" charset="0"/>
            </a:endParaRPr>
          </a:p>
          <a:p>
            <a:pPr marL="285750" indent="-285750" algn="ctr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n-US" b="1" dirty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Prioritized ONLY necessary and Constitutional spending</a:t>
            </a:r>
          </a:p>
          <a:p>
            <a:pPr marL="285750" indent="-285750" algn="ctr">
              <a:lnSpc>
                <a:spcPts val="1700"/>
              </a:lnSpc>
              <a:buFont typeface="Arial" panose="020B0604020202020204" pitchFamily="34" charset="0"/>
              <a:buChar char="•"/>
            </a:pPr>
            <a:endParaRPr lang="en-US" b="1" dirty="0">
              <a:latin typeface="Arial" panose="020B0604020202020204" pitchFamily="34" charset="0"/>
              <a:ea typeface="Adobe Fan Heiti Std B" pitchFamily="34" charset="-128"/>
              <a:cs typeface="Arial" panose="020B0604020202020204" pitchFamily="34" charset="0"/>
            </a:endParaRPr>
          </a:p>
          <a:p>
            <a:pPr marL="285750" indent="-285750" algn="ctr">
              <a:lnSpc>
                <a:spcPts val="1700"/>
              </a:lnSpc>
              <a:buFont typeface="Arial" panose="020B0604020202020204" pitchFamily="34" charset="0"/>
              <a:buChar char="•"/>
            </a:pPr>
            <a:r>
              <a:rPr lang="en-US" b="1" dirty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Most effective member in the 113th Congress passing more amendments than anyone</a:t>
            </a:r>
          </a:p>
          <a:p>
            <a:pPr>
              <a:lnSpc>
                <a:spcPts val="1600"/>
              </a:lnSpc>
            </a:pPr>
            <a:r>
              <a:rPr lang="en-US" sz="1600" dirty="0" smtClean="0">
                <a:solidFill>
                  <a:prstClr val="black"/>
                </a:solidFill>
                <a:latin typeface="Aharoni" panose="02010803020104030203" pitchFamily="2" charset="-79"/>
                <a:ea typeface="Adobe Gothic Std B" pitchFamily="34" charset="-128"/>
                <a:cs typeface="Aharoni" panose="02010803020104030203" pitchFamily="2" charset="-79"/>
              </a:rPr>
              <a:t>	</a:t>
            </a:r>
            <a:endParaRPr lang="en-US" sz="1600" dirty="0">
              <a:solidFill>
                <a:prstClr val="black"/>
              </a:solidFill>
              <a:latin typeface="Aharoni" panose="02010803020104030203" pitchFamily="2" charset="-79"/>
              <a:ea typeface="Adobe Gothic Std B" pitchFamily="34" charset="-128"/>
              <a:cs typeface="Aharoni" panose="02010803020104030203" pitchFamily="2" charset="-79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743200" y="3902016"/>
            <a:ext cx="6248400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</a:pPr>
            <a:r>
              <a:rPr lang="en-US" sz="2000" b="1" u="sng" dirty="0">
                <a:solidFill>
                  <a:prstClr val="white"/>
                </a:solidFill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May 2015: </a:t>
            </a:r>
            <a:r>
              <a:rPr lang="en-US" sz="2000" b="1" dirty="0">
                <a:solidFill>
                  <a:prstClr val="white"/>
                </a:solidFill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Gosar amendments accounted </a:t>
            </a:r>
            <a:endParaRPr lang="en-US" sz="2000" b="1" dirty="0" smtClean="0">
              <a:solidFill>
                <a:prstClr val="white"/>
              </a:solidFill>
              <a:latin typeface="Arial" panose="020B0604020202020204" pitchFamily="34" charset="0"/>
              <a:ea typeface="Adobe Fan Heiti Std B" pitchFamily="34" charset="-128"/>
              <a:cs typeface="Arial" panose="020B0604020202020204" pitchFamily="34" charset="0"/>
            </a:endParaRPr>
          </a:p>
          <a:p>
            <a:pPr algn="ctr">
              <a:lnSpc>
                <a:spcPts val="2600"/>
              </a:lnSpc>
            </a:pP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for </a:t>
            </a:r>
            <a:r>
              <a:rPr lang="en-US" sz="2000" b="1" dirty="0">
                <a:solidFill>
                  <a:prstClr val="white"/>
                </a:solidFill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16% of total amendments 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passed </a:t>
            </a:r>
          </a:p>
          <a:p>
            <a:pPr algn="ctr">
              <a:lnSpc>
                <a:spcPts val="2600"/>
              </a:lnSpc>
            </a:pP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in </a:t>
            </a:r>
            <a:r>
              <a:rPr lang="en-US" sz="2000" b="1" dirty="0">
                <a:solidFill>
                  <a:prstClr val="white"/>
                </a:solidFill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the House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81600" y="1200149"/>
            <a:ext cx="3733800" cy="251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361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16459" y="895350"/>
            <a:ext cx="9144000" cy="411480"/>
          </a:xfrm>
        </p:spPr>
        <p:txBody>
          <a:bodyPr anchor="b">
            <a:noAutofit/>
          </a:bodyPr>
          <a:lstStyle>
            <a:extLst/>
          </a:lstStyle>
          <a:p>
            <a:pPr algn="ctr">
              <a:lnSpc>
                <a:spcPts val="5000"/>
              </a:lnSpc>
            </a:pPr>
            <a:r>
              <a:rPr lang="en-US" sz="3200" dirty="0" smtClean="0">
                <a:latin typeface="Aharoni" panose="02010803020104030203" pitchFamily="2" charset="-79"/>
                <a:cs typeface="Aharoni" panose="02010803020104030203" pitchFamily="2" charset="-79"/>
              </a:rPr>
              <a:t>How we fight back:</a:t>
            </a:r>
            <a:r>
              <a:rPr lang="en-US" sz="4400" dirty="0" smtClean="0">
                <a:latin typeface="Aharoni" panose="02010803020104030203" pitchFamily="2" charset="-79"/>
                <a:cs typeface="Aharoni" panose="02010803020104030203" pitchFamily="2" charset="-79"/>
              </a:rPr>
              <a:t/>
            </a:r>
            <a:br>
              <a:rPr lang="en-US" sz="4400" dirty="0" smtClean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sz="5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Anti-deficiency act</a:t>
            </a:r>
            <a:endParaRPr lang="en-US" sz="5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788044"/>
            <a:ext cx="4343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en-US" sz="1400" b="1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en-US" sz="1400" dirty="0"/>
              <a:t/>
            </a:r>
            <a:br>
              <a:rPr lang="en-US" sz="1400" dirty="0"/>
            </a:br>
            <a:r>
              <a:rPr lang="en-US" sz="1400" dirty="0"/>
              <a:t/>
            </a:r>
            <a:br>
              <a:rPr lang="en-US" sz="1400" dirty="0"/>
            </a:br>
            <a:endParaRPr lang="en-US" sz="1400" dirty="0"/>
          </a:p>
        </p:txBody>
      </p:sp>
      <p:sp>
        <p:nvSpPr>
          <p:cNvPr id="4" name="TextBox 3"/>
          <p:cNvSpPr txBox="1"/>
          <p:nvPr/>
        </p:nvSpPr>
        <p:spPr>
          <a:xfrm>
            <a:off x="152400" y="1657350"/>
            <a:ext cx="4911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en-US" b="1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04800" y="1352550"/>
            <a:ext cx="8534400" cy="110799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rohibits 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federal employees from involving the government in any obligation to pay money before funds have been appropriated for that purpose.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45227" y="2534513"/>
            <a:ext cx="4253545" cy="2552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3522" y="4400550"/>
            <a:ext cx="770477" cy="730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947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0" y="590550"/>
            <a:ext cx="9144000" cy="411480"/>
          </a:xfrm>
        </p:spPr>
        <p:txBody>
          <a:bodyPr anchor="b">
            <a:noAutofit/>
          </a:bodyPr>
          <a:lstStyle>
            <a:extLst/>
          </a:lstStyle>
          <a:p>
            <a:pPr algn="ctr">
              <a:lnSpc>
                <a:spcPts val="5000"/>
              </a:lnSpc>
            </a:pPr>
            <a:r>
              <a:rPr lang="en-US" sz="5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The Rise of the states</a:t>
            </a:r>
            <a:endParaRPr lang="en-US" sz="8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788044"/>
            <a:ext cx="4343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en-US" sz="1400" b="1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en-US" sz="1400" dirty="0"/>
              <a:t/>
            </a:r>
            <a:br>
              <a:rPr lang="en-US" sz="1400" dirty="0"/>
            </a:br>
            <a:r>
              <a:rPr lang="en-US" sz="1400" dirty="0"/>
              <a:t/>
            </a:r>
            <a:br>
              <a:rPr lang="en-US" sz="1400" dirty="0"/>
            </a:br>
            <a:endParaRPr lang="en-US" sz="1400" dirty="0"/>
          </a:p>
        </p:txBody>
      </p:sp>
      <p:sp>
        <p:nvSpPr>
          <p:cNvPr id="4" name="TextBox 3"/>
          <p:cNvSpPr txBox="1"/>
          <p:nvPr/>
        </p:nvSpPr>
        <p:spPr>
          <a:xfrm>
            <a:off x="152400" y="1657350"/>
            <a:ext cx="4911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en-US" b="1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3522" y="4400550"/>
            <a:ext cx="770477" cy="73052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72200" y="1504950"/>
            <a:ext cx="286877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lnSpc>
                <a:spcPts val="2200"/>
              </a:lnSpc>
              <a:buFont typeface="Arial" panose="020B0604020202020204" pitchFamily="34" charset="0"/>
              <a:buChar char="•"/>
            </a:pPr>
            <a:r>
              <a:rPr lang="en-US" b="1" dirty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The 10th Amendment </a:t>
            </a:r>
            <a:r>
              <a:rPr lang="en-US" b="1" dirty="0" smtClean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grants State governments &amp; </a:t>
            </a:r>
            <a:r>
              <a:rPr lang="en-US" b="1" dirty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Federal Courts </a:t>
            </a:r>
            <a:r>
              <a:rPr lang="en-US" b="1" dirty="0" smtClean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the power to combat Obama’s </a:t>
            </a:r>
            <a:r>
              <a:rPr lang="en-US" b="1" dirty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lawlessness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358" y="1047750"/>
            <a:ext cx="6124042" cy="386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458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104228"/>
            <a:ext cx="9143999" cy="1138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4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IMPEACHING EPA ADMINISTRATOR GINA </a:t>
            </a:r>
            <a:r>
              <a:rPr lang="en-US" sz="40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McCARTHY</a:t>
            </a: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0519" y="1350723"/>
            <a:ext cx="5014561" cy="260897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9050" y="1504950"/>
            <a:ext cx="367540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b="1" dirty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Congress has allowed unelected bureaucrats </a:t>
            </a:r>
            <a:r>
              <a:rPr lang="en-US" b="1" dirty="0" smtClean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&amp; </a:t>
            </a:r>
            <a:r>
              <a:rPr lang="en-US" b="1" dirty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executive branch officials to slowly bend </a:t>
            </a:r>
            <a:r>
              <a:rPr lang="en-US" b="1" dirty="0" smtClean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&amp; </a:t>
            </a:r>
            <a:r>
              <a:rPr lang="en-US" b="1" dirty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break the </a:t>
            </a:r>
            <a:r>
              <a:rPr lang="en-US" b="1" dirty="0" smtClean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law to </a:t>
            </a:r>
            <a:r>
              <a:rPr lang="en-US" b="1" dirty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further their own partisan political agendas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19400" y="3981410"/>
            <a:ext cx="6324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McCarthy broke 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the law by lying to Congress in order to force misguided &amp;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overreaching regulations, which have no scientific basis, down our 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throats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ea typeface="Adobe Fan Heiti Std B" pitchFamily="34" charset="-128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992" y="4400550"/>
            <a:ext cx="770477" cy="730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1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90474"/>
            <a:ext cx="8305800" cy="4672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145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85750"/>
            <a:ext cx="8263467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340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104228"/>
            <a:ext cx="9143999" cy="1138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4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IMPEACHING IRS COMMISIONER </a:t>
            </a:r>
          </a:p>
          <a:p>
            <a:pPr algn="ctr">
              <a:lnSpc>
                <a:spcPts val="4000"/>
              </a:lnSpc>
            </a:pPr>
            <a:r>
              <a:rPr lang="en-US" sz="4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JOHN KOSKINEN</a:t>
            </a:r>
            <a:endParaRPr lang="en-US" sz="4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38300" y="1215335"/>
            <a:ext cx="5867400" cy="3913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3522" y="4400550"/>
            <a:ext cx="770477" cy="730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777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116205" y="852366"/>
            <a:ext cx="91439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Continue the conversation</a:t>
            </a:r>
          </a:p>
          <a:p>
            <a:pPr lvl="0" algn="ctr"/>
            <a:r>
              <a:rPr lang="en-US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Follow me on social media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3522" y="4400550"/>
            <a:ext cx="770477" cy="730526"/>
          </a:xfrm>
          <a:prstGeom prst="rect">
            <a:avLst/>
          </a:prstGeom>
        </p:spPr>
      </p:pic>
      <p:sp>
        <p:nvSpPr>
          <p:cNvPr id="6" name="Rectangle 1"/>
          <p:cNvSpPr txBox="1">
            <a:spLocks/>
          </p:cNvSpPr>
          <p:nvPr/>
        </p:nvSpPr>
        <p:spPr>
          <a:xfrm>
            <a:off x="0" y="208477"/>
            <a:ext cx="9143999" cy="762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4000"/>
              </a:lnSpc>
            </a:pPr>
            <a:r>
              <a:rPr lang="en-US" sz="4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Be a part of the solution:</a:t>
            </a:r>
            <a:endParaRPr lang="en-US" sz="4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 descr="http://paulgosar.house.gov/images/facebook.png">
            <a:hlinkClick r:id="rId4"/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7660" y="2145028"/>
            <a:ext cx="308610" cy="3086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50995" y="2583226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9565" y="3019425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0996" y="3393410"/>
            <a:ext cx="304799" cy="28899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420363" y="2064808"/>
            <a:ext cx="433839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b="1" dirty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Facebook:   </a:t>
            </a:r>
            <a:r>
              <a:rPr lang="en-US" b="1" dirty="0" smtClean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facebook.com/</a:t>
            </a:r>
            <a:r>
              <a:rPr lang="en-US" b="1" dirty="0" err="1" smtClean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RepGosar</a:t>
            </a:r>
            <a:endParaRPr lang="en-US" b="1" dirty="0">
              <a:latin typeface="Arial" panose="020B0604020202020204" pitchFamily="34" charset="0"/>
              <a:ea typeface="Adobe Fan Heiti Std B" pitchFamily="34" charset="-128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n-US" b="1" dirty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Twitter:	       </a:t>
            </a:r>
            <a:r>
              <a:rPr lang="en-US" b="1" dirty="0" smtClean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@</a:t>
            </a:r>
            <a:r>
              <a:rPr lang="en-US" b="1" dirty="0" err="1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RepGosar</a:t>
            </a:r>
            <a:endParaRPr lang="en-US" b="1" dirty="0">
              <a:latin typeface="Arial" panose="020B0604020202020204" pitchFamily="34" charset="0"/>
              <a:ea typeface="Adobe Fan Heiti Std B" pitchFamily="34" charset="-128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n-US" b="1" dirty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YouTube:      </a:t>
            </a:r>
            <a:r>
              <a:rPr lang="en-US" b="1" dirty="0" smtClean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youtube.com/</a:t>
            </a:r>
            <a:r>
              <a:rPr lang="en-US" b="1" dirty="0" err="1" smtClean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RepGosar</a:t>
            </a:r>
            <a:endParaRPr lang="en-US" b="1" dirty="0">
              <a:latin typeface="Arial" panose="020B0604020202020204" pitchFamily="34" charset="0"/>
              <a:ea typeface="Adobe Fan Heiti Std B" pitchFamily="34" charset="-128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en-US" b="1" dirty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Website        </a:t>
            </a:r>
            <a:r>
              <a:rPr lang="en-US" b="1" dirty="0" smtClean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Gosar.house.gov</a:t>
            </a:r>
            <a:endParaRPr lang="en-US" b="1" dirty="0">
              <a:latin typeface="Arial" panose="020B0604020202020204" pitchFamily="34" charset="0"/>
              <a:ea typeface="Adobe Fan Heiti Std B" pitchFamily="34" charset="-128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25" y="1750695"/>
            <a:ext cx="3810000" cy="253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77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2" y="304799"/>
            <a:ext cx="91440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cap="all" dirty="0"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Questions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34000" y="1087499"/>
            <a:ext cx="3810000" cy="2103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1600" b="1" u="sng" dirty="0">
                <a:solidFill>
                  <a:schemeClr val="bg1"/>
                </a:solidFill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Gold Canyon Office</a:t>
            </a:r>
          </a:p>
          <a:p>
            <a:pPr algn="ctr">
              <a:lnSpc>
                <a:spcPts val="2000"/>
              </a:lnSpc>
            </a:pP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6499 S. Kings Ranch Rd., #4</a:t>
            </a:r>
          </a:p>
          <a:p>
            <a:pPr algn="ctr">
              <a:lnSpc>
                <a:spcPts val="2000"/>
              </a:lnSpc>
            </a:pP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Gold Canyon, AZ  86118</a:t>
            </a:r>
          </a:p>
          <a:p>
            <a:pPr marL="285750" indent="-285750" algn="ctr">
              <a:lnSpc>
                <a:spcPts val="2000"/>
              </a:lnSpc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(480) 882-2697</a:t>
            </a:r>
          </a:p>
          <a:p>
            <a:pPr algn="ctr">
              <a:lnSpc>
                <a:spcPts val="2000"/>
              </a:lnSpc>
            </a:pP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Penny Pew, District Director</a:t>
            </a:r>
          </a:p>
          <a:p>
            <a:pPr algn="ctr">
              <a:lnSpc>
                <a:spcPts val="2000"/>
              </a:lnSpc>
            </a:pPr>
            <a:r>
              <a:rPr lang="en-US" sz="1600" b="1" dirty="0" smtClean="0">
                <a:solidFill>
                  <a:schemeClr val="bg1"/>
                </a:solidFill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Teresa 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Martinez, Hispanic Coalition </a:t>
            </a:r>
            <a:r>
              <a:rPr lang="en-US" sz="1600" b="1" dirty="0" smtClean="0">
                <a:solidFill>
                  <a:schemeClr val="bg1"/>
                </a:solidFill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Director</a:t>
            </a:r>
          </a:p>
          <a:p>
            <a:pPr algn="ctr"/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822483" y="2818337"/>
            <a:ext cx="4986338" cy="21441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000"/>
              </a:lnSpc>
              <a:buNone/>
            </a:pPr>
            <a:r>
              <a:rPr lang="en-US" sz="1600" b="1" u="sng" dirty="0">
                <a:solidFill>
                  <a:schemeClr val="bg1"/>
                </a:solidFill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Prescott Office</a:t>
            </a:r>
          </a:p>
          <a:p>
            <a:pPr algn="ctr">
              <a:lnSpc>
                <a:spcPts val="2000"/>
              </a:lnSpc>
              <a:buNone/>
            </a:pP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22 N. Cortez Street</a:t>
            </a:r>
          </a:p>
          <a:p>
            <a:pPr algn="ctr">
              <a:lnSpc>
                <a:spcPts val="2000"/>
              </a:lnSpc>
              <a:buNone/>
            </a:pP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Suite 104</a:t>
            </a:r>
          </a:p>
          <a:p>
            <a:pPr algn="ctr">
              <a:lnSpc>
                <a:spcPts val="2000"/>
              </a:lnSpc>
              <a:buNone/>
            </a:pP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Prescott, AZ 86301</a:t>
            </a:r>
          </a:p>
          <a:p>
            <a:pPr marL="285750" indent="-285750" algn="ctr">
              <a:lnSpc>
                <a:spcPts val="2000"/>
              </a:lnSpc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(928) 445-1683</a:t>
            </a:r>
          </a:p>
          <a:p>
            <a:pPr algn="ctr">
              <a:lnSpc>
                <a:spcPts val="2000"/>
              </a:lnSpc>
              <a:buNone/>
            </a:pP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Julie Schreiner, Office Manager</a:t>
            </a:r>
          </a:p>
          <a:p>
            <a:pPr algn="ctr">
              <a:lnSpc>
                <a:spcPts val="2000"/>
              </a:lnSpc>
              <a:buNone/>
            </a:pP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Larry Renken, Veterans Liaison</a:t>
            </a:r>
          </a:p>
          <a:p>
            <a:pPr algn="ctr">
              <a:lnSpc>
                <a:spcPts val="2000"/>
              </a:lnSpc>
              <a:buNone/>
            </a:pP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Jeremiah Cota, Caseworker</a:t>
            </a:r>
          </a:p>
        </p:txBody>
      </p:sp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6226" y="117361"/>
            <a:ext cx="1371600" cy="137160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2749" y="4134612"/>
            <a:ext cx="1064062" cy="1008888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5050" y="1657350"/>
            <a:ext cx="3390150" cy="3378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7265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4955" y="832793"/>
            <a:ext cx="8283245" cy="2977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lnSpc>
                <a:spcPts val="19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EPA’s War on Coal: forcing states 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reduce power-sector carbon-dioxide emissions rates by 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impossible 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amounts 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before 2030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>
              <a:lnSpc>
                <a:spcPts val="1900"/>
              </a:lnSpc>
              <a:buFont typeface="Arial" panose="020B0604020202020204" pitchFamily="34" charset="0"/>
              <a:buChar char="•"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>
              <a:lnSpc>
                <a:spcPts val="19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American 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families are projected to lose almost $600 billion in disposable income as a 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</a:t>
            </a:r>
          </a:p>
          <a:p>
            <a:pPr marL="285750" indent="-285750" algn="ctr">
              <a:lnSpc>
                <a:spcPts val="1900"/>
              </a:lnSpc>
              <a:buFont typeface="Arial" panose="020B0604020202020204" pitchFamily="34" charset="0"/>
              <a:buChar char="•"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>
              <a:lnSpc>
                <a:spcPts val="19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According to the U.S. Chamber of Commerce Institute for 21st Century Energy, all of this economic harm and destruction for our economies will only result in a 1.8% reduction of global carbon-dioxide 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emissions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800"/>
              </a:lnSpc>
            </a:pPr>
            <a:r>
              <a:rPr lang="en-US" b="1" dirty="0" smtClean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/>
            </a:r>
            <a:br>
              <a:rPr lang="en-US" b="1" dirty="0" smtClean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</a:br>
            <a:endParaRPr lang="en-US" b="1" dirty="0">
              <a:latin typeface="Adobe Fan Heiti Std B" pitchFamily="34" charset="-128"/>
              <a:ea typeface="Adobe Fan Heiti Std B" pitchFamily="34" charset="-128"/>
              <a:cs typeface="Aharoni" panose="02010803020104030203" pitchFamily="2" charset="-79"/>
            </a:endParaRPr>
          </a:p>
          <a:p>
            <a:pPr marL="285750" indent="-285750">
              <a:lnSpc>
                <a:spcPts val="1800"/>
              </a:lnSpc>
              <a:buFont typeface="Wingdings" panose="05000000000000000000" pitchFamily="2" charset="2"/>
              <a:buChar char="Ø"/>
            </a:pPr>
            <a:endParaRPr lang="en-US" dirty="0" smtClean="0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8840" y="193469"/>
            <a:ext cx="916284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4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CLEAN POWER PLAN</a:t>
            </a:r>
            <a:endParaRPr lang="en-US" sz="4000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5" y="4354068"/>
            <a:ext cx="822960" cy="78028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8262" y="3158657"/>
            <a:ext cx="3668635" cy="1916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939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3522" y="4400550"/>
            <a:ext cx="770477" cy="73052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" y="209550"/>
            <a:ext cx="9143999" cy="688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500"/>
              </a:lnSpc>
            </a:pPr>
            <a:r>
              <a:rPr lang="en-US" sz="4400" dirty="0" smtClean="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WHERE DO WE GO FROM  HERE</a:t>
            </a:r>
            <a:r>
              <a:rPr lang="en-US" sz="7200" dirty="0" smtClean="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?</a:t>
            </a:r>
            <a:endParaRPr lang="en-US" sz="7200" dirty="0">
              <a:solidFill>
                <a:prstClr val="black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07955" y="3638550"/>
            <a:ext cx="3928087" cy="1434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671745373"/>
              </p:ext>
            </p:extLst>
          </p:nvPr>
        </p:nvGraphicFramePr>
        <p:xfrm>
          <a:off x="1447800" y="1047750"/>
          <a:ext cx="6172200" cy="2330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815602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" y="865992"/>
            <a:ext cx="8686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US" b="1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TUESDAY FEBRUARY 9, 2016</a:t>
            </a:r>
            <a:r>
              <a:rPr lang="en-US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Supreme 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Court 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blocks implementation 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while 26 states, including Arizona, challenge this regulation in federal 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court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1800"/>
              </a:lnSpc>
              <a:buFont typeface="Wingdings" panose="05000000000000000000" pitchFamily="2" charset="2"/>
              <a:buChar char="Ø"/>
            </a:pPr>
            <a:endParaRPr lang="en-US" b="1" dirty="0">
              <a:latin typeface="Adobe Fan Heiti Std B" pitchFamily="34" charset="-128"/>
              <a:ea typeface="Adobe Fan Heiti Std B" pitchFamily="34" charset="-128"/>
              <a:cs typeface="Aharoni" panose="02010803020104030203" pitchFamily="2" charset="-79"/>
            </a:endParaRPr>
          </a:p>
          <a:p>
            <a:pPr>
              <a:lnSpc>
                <a:spcPts val="1800"/>
              </a:lnSpc>
            </a:pPr>
            <a:r>
              <a:rPr lang="en-US" b="1" dirty="0" smtClean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/>
            </a:r>
            <a:br>
              <a:rPr lang="en-US" b="1" dirty="0" smtClean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</a:br>
            <a:endParaRPr lang="en-US" b="1" dirty="0">
              <a:latin typeface="Adobe Fan Heiti Std B" pitchFamily="34" charset="-128"/>
              <a:ea typeface="Adobe Fan Heiti Std B" pitchFamily="34" charset="-128"/>
              <a:cs typeface="Aharoni" panose="02010803020104030203" pitchFamily="2" charset="-79"/>
            </a:endParaRPr>
          </a:p>
          <a:p>
            <a:pPr marL="285750" indent="-285750">
              <a:lnSpc>
                <a:spcPts val="1800"/>
              </a:lnSpc>
              <a:buFont typeface="Wingdings" panose="05000000000000000000" pitchFamily="2" charset="2"/>
              <a:buChar char="Ø"/>
            </a:pPr>
            <a:endParaRPr lang="en-US" dirty="0" smtClean="0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8840" y="193469"/>
            <a:ext cx="916284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4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CLEAN POWER PLAN</a:t>
            </a:r>
            <a:endParaRPr lang="en-US" sz="4000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5" y="4354068"/>
            <a:ext cx="822960" cy="78028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8504" y="1520840"/>
            <a:ext cx="5494591" cy="3470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175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138" y="1562746"/>
            <a:ext cx="7620000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Obama has 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designated 22 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 monuments locking up more than 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million acres of land with 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stroke 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his 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</a:t>
            </a:r>
          </a:p>
          <a:p>
            <a:pPr marL="285750" indent="-285750">
              <a:lnSpc>
                <a:spcPts val="1800"/>
              </a:lnSpc>
              <a:buFont typeface="Arial" panose="020B0604020202020204" pitchFamily="34" charset="0"/>
              <a:buChar char="•"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Designations 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that circumvent Congress 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 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devastating consequences for 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future 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economic prosperity</a:t>
            </a:r>
          </a:p>
          <a:p>
            <a:pPr marL="285750" indent="-285750">
              <a:lnSpc>
                <a:spcPts val="1800"/>
              </a:lnSpc>
              <a:buFont typeface="Arial" panose="020B0604020202020204" pitchFamily="34" charset="0"/>
              <a:buChar char="•"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Local stakeholders deserve to have a 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 regarding 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use of public land near their communities</a:t>
            </a:r>
          </a:p>
          <a:p>
            <a:pPr>
              <a:lnSpc>
                <a:spcPts val="1800"/>
              </a:lnSpc>
            </a:pPr>
            <a:r>
              <a:rPr lang="en-US" b="1" dirty="0" smtClean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/>
            </a:r>
            <a:br>
              <a:rPr lang="en-US" b="1" dirty="0" smtClean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</a:br>
            <a:endParaRPr lang="en-US" b="1" dirty="0">
              <a:latin typeface="Adobe Fan Heiti Std B" pitchFamily="34" charset="-128"/>
              <a:ea typeface="Adobe Fan Heiti Std B" pitchFamily="34" charset="-128"/>
              <a:cs typeface="Aharoni" panose="02010803020104030203" pitchFamily="2" charset="-79"/>
            </a:endParaRPr>
          </a:p>
          <a:p>
            <a:pPr marL="285750" indent="-285750">
              <a:lnSpc>
                <a:spcPts val="1800"/>
              </a:lnSpc>
              <a:buFont typeface="Wingdings" panose="05000000000000000000" pitchFamily="2" charset="2"/>
              <a:buChar char="Ø"/>
            </a:pPr>
            <a:endParaRPr lang="en-US" dirty="0" smtClean="0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8840" y="193469"/>
            <a:ext cx="9162840" cy="11439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4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PROTECTING LOCAL COMMUNITIES FROM EXECUTIVE OVERREACH</a:t>
            </a:r>
            <a:endParaRPr lang="en-US" sz="4000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5" y="4354068"/>
            <a:ext cx="822960" cy="78028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3544" y="3237021"/>
            <a:ext cx="2840456" cy="189733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40944" y="4765024"/>
            <a:ext cx="556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bg1"/>
                </a:solidFill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Grand Canyon Watershed</a:t>
            </a:r>
            <a:endParaRPr lang="en-US" b="1" dirty="0">
              <a:solidFill>
                <a:schemeClr val="bg1"/>
              </a:solidFill>
              <a:latin typeface="Adobe Fan Heiti Std B" pitchFamily="34" charset="-128"/>
              <a:ea typeface="Adobe Fan Heiti Std B" pitchFamily="34" charset="-128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686492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842" y="1962150"/>
            <a:ext cx="6520357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H.R. 3946 Blocks effort to lock up 1.7 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million acres 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Grand Canyon 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Watershed</a:t>
            </a:r>
            <a:b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Antiquities 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 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abused 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order to appease special-interest groups and bypass the legislative process</a:t>
            </a:r>
            <a:r>
              <a:rPr lang="en-US" b="1" dirty="0" smtClean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/>
            </a:r>
            <a:br>
              <a:rPr lang="en-US" b="1" dirty="0" smtClean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</a:br>
            <a:endParaRPr lang="en-US" b="1" dirty="0">
              <a:latin typeface="Adobe Fan Heiti Std B" pitchFamily="34" charset="-128"/>
              <a:ea typeface="Adobe Fan Heiti Std B" pitchFamily="34" charset="-128"/>
              <a:cs typeface="Aharoni" panose="02010803020104030203" pitchFamily="2" charset="-79"/>
            </a:endParaRPr>
          </a:p>
          <a:p>
            <a:pPr marL="285750" indent="-285750">
              <a:lnSpc>
                <a:spcPts val="1800"/>
              </a:lnSpc>
              <a:buFont typeface="Wingdings" panose="05000000000000000000" pitchFamily="2" charset="2"/>
              <a:buChar char="Ø"/>
            </a:pPr>
            <a:endParaRPr lang="en-US" dirty="0" smtClean="0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8840" y="193469"/>
            <a:ext cx="9162840" cy="11439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4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PROTECTING LOCAL COMMUNITIES FROM EXECUTIVE OVERREACH ACT</a:t>
            </a:r>
            <a:endParaRPr lang="en-US" sz="4000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525" y="1311938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 smtClean="0">
                <a:latin typeface="Aharoni" panose="02010803020104030203" pitchFamily="2" charset="-79"/>
                <a:cs typeface="Aharoni" panose="02010803020104030203" pitchFamily="2" charset="-79"/>
              </a:rPr>
              <a:t>Blocking Presidential Abuse Of The Antiquities Act</a:t>
            </a:r>
            <a:endParaRPr lang="en-US" sz="1600" b="1" u="sng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5" y="4354068"/>
            <a:ext cx="822960" cy="78028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019" b="7822"/>
          <a:stretch/>
        </p:blipFill>
        <p:spPr>
          <a:xfrm>
            <a:off x="6553199" y="1657350"/>
            <a:ext cx="2447925" cy="281530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524250" y="4447746"/>
            <a:ext cx="556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bg1"/>
                </a:solidFill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Antiquities Act first signed </a:t>
            </a:r>
            <a:r>
              <a:rPr lang="en-US" b="1" dirty="0">
                <a:solidFill>
                  <a:schemeClr val="bg1"/>
                </a:solidFill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into law by </a:t>
            </a:r>
            <a:endParaRPr lang="en-US" b="1" dirty="0" smtClean="0">
              <a:solidFill>
                <a:schemeClr val="bg1"/>
              </a:solidFill>
              <a:latin typeface="Adobe Fan Heiti Std B" pitchFamily="34" charset="-128"/>
              <a:ea typeface="Adobe Fan Heiti Std B" pitchFamily="34" charset="-128"/>
              <a:cs typeface="Aharoni" panose="02010803020104030203" pitchFamily="2" charset="-79"/>
            </a:endParaRPr>
          </a:p>
          <a:p>
            <a:pPr algn="r"/>
            <a:r>
              <a:rPr lang="en-US" b="1" dirty="0" smtClean="0">
                <a:solidFill>
                  <a:schemeClr val="bg1"/>
                </a:solidFill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President Theodore </a:t>
            </a:r>
            <a:r>
              <a:rPr lang="en-US" b="1" dirty="0">
                <a:solidFill>
                  <a:schemeClr val="bg1"/>
                </a:solidFill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Roosevelt </a:t>
            </a:r>
            <a:r>
              <a:rPr lang="en-US" b="1" dirty="0" smtClean="0">
                <a:solidFill>
                  <a:schemeClr val="bg1"/>
                </a:solidFill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in 1906</a:t>
            </a:r>
            <a:endParaRPr lang="en-US" b="1" dirty="0">
              <a:solidFill>
                <a:schemeClr val="bg1"/>
              </a:solidFill>
              <a:latin typeface="Adobe Fan Heiti Std B" pitchFamily="34" charset="-128"/>
              <a:ea typeface="Adobe Fan Heiti Std B" pitchFamily="34" charset="-128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38452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3522" y="4400550"/>
            <a:ext cx="770477" cy="73052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" y="104228"/>
            <a:ext cx="9143999" cy="67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500"/>
              </a:lnSpc>
            </a:pPr>
            <a:r>
              <a:rPr lang="en-US" sz="4000" dirty="0" smtClean="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FEDERAL SPENDING BREAKDOWN</a:t>
            </a:r>
            <a:endParaRPr lang="en-US" sz="4000" dirty="0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106711"/>
            <a:ext cx="9144001" cy="33040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76400" y="1315711"/>
            <a:ext cx="1676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$2.079 trillion</a:t>
            </a:r>
            <a:endParaRPr lang="en-US" sz="1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29200" y="1298047"/>
            <a:ext cx="1676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$3.563 trillion</a:t>
            </a:r>
            <a:endParaRPr lang="en-US" sz="1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920560" y="1276350"/>
            <a:ext cx="1676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$4,939 trillion</a:t>
            </a:r>
            <a:endParaRPr lang="en-US" sz="1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116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3522" y="4400550"/>
            <a:ext cx="770477" cy="73052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8576" y="361950"/>
            <a:ext cx="9143999" cy="702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500"/>
              </a:lnSpc>
            </a:pPr>
            <a:r>
              <a:rPr lang="en-US" sz="4800" dirty="0" smtClean="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TRANS-PACIFIC PARTNERSHIP</a:t>
            </a:r>
            <a:endParaRPr lang="en-US" sz="4800" dirty="0">
              <a:solidFill>
                <a:prstClr val="black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190" y="1081687"/>
            <a:ext cx="3629025" cy="271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2400" y="1296711"/>
            <a:ext cx="530542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oo 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much secrecy in the 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negotiations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 bill is 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too large and too 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complex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oo 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many things folded into what 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should be 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straightforward trade deal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u="sng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Incorporates future international global warming deal with no Congressional approval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 back to square one and start over</a:t>
            </a:r>
            <a:r>
              <a:rPr lang="en-US" dirty="0">
                <a:solidFill>
                  <a:prstClr val="black"/>
                </a:solidFill>
              </a:rPr>
              <a:t/>
            </a:r>
            <a:br>
              <a:rPr lang="en-US" dirty="0">
                <a:solidFill>
                  <a:prstClr val="black"/>
                </a:solidFill>
              </a:rPr>
            </a:b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14700" y="4095750"/>
            <a:ext cx="4953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must support free trade but TPP is a bad deal for Americans</a:t>
            </a:r>
            <a:endParaRPr lang="en-US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620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3522" y="4400550"/>
            <a:ext cx="770477" cy="73052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" y="171450"/>
            <a:ext cx="9143999" cy="12799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500"/>
              </a:lnSpc>
            </a:pPr>
            <a:r>
              <a:rPr lang="en-US" sz="4800" dirty="0" smtClean="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SYRIAN REFUGEE RESETTLEMENT</a:t>
            </a:r>
            <a:endParaRPr lang="en-US" sz="4800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352550"/>
            <a:ext cx="57912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u="sng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House action: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 Act – strengthens vetting 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 for 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refugees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Visa Waiver Program Improvement and Terrorist Travel Prevention 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Refugee 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crisis will only be solved when the 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president </a:t>
            </a:r>
            <a:r>
              <a:rPr lang="en-US" b="1" u="sng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ARTICULATES AND EXECUTES A REALISTIC STRATEGY TO DESTROY ISIS</a:t>
            </a:r>
            <a:endParaRPr lang="en-US" b="1" u="sng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72200" y="1352550"/>
            <a:ext cx="2775739" cy="1939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57800" y="3363468"/>
            <a:ext cx="2993060" cy="1683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462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3522" y="4400550"/>
            <a:ext cx="770477" cy="73052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" y="171450"/>
            <a:ext cx="9143999" cy="12799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500"/>
              </a:lnSpc>
            </a:pPr>
            <a:r>
              <a:rPr lang="en-US" sz="4800" dirty="0" smtClean="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SYRIAN REFUGEE RESETTLEMENT</a:t>
            </a:r>
            <a:endParaRPr lang="en-US" sz="4800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139" y="1499230"/>
            <a:ext cx="57912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FBI &amp; Department 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Homeland Security have told Congress they do not have the necessary intelligence to properly vet refugees from 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Syria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responsibility of the Federal </a:t>
            </a:r>
            <a:r>
              <a:rPr lang="en-US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Government: </a:t>
            </a:r>
            <a:r>
              <a:rPr lang="en-US" b="1" u="sng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KEEP THE AMERICAN PEOPLE SAFE</a:t>
            </a:r>
          </a:p>
          <a:p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24200" y="3867150"/>
            <a:ext cx="524932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Until there is a certification process in place to prevent terrorist 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threats, </a:t>
            </a:r>
            <a:r>
              <a:rPr lang="en-US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refugee program </a:t>
            </a:r>
            <a:r>
              <a:rPr lang="en-US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should be </a:t>
            </a:r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PAUSED</a:t>
            </a:r>
            <a:endParaRPr lang="en-US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7525" y="1597771"/>
            <a:ext cx="3259018" cy="1834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8004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3522" y="4400550"/>
            <a:ext cx="770477" cy="73052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209550"/>
            <a:ext cx="9143999" cy="702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500"/>
              </a:lnSpc>
            </a:pPr>
            <a:r>
              <a:rPr lang="en-US" sz="4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TAKING A STAND:</a:t>
            </a:r>
            <a:endParaRPr lang="en-US" sz="7200" dirty="0"/>
          </a:p>
        </p:txBody>
      </p:sp>
      <p:sp>
        <p:nvSpPr>
          <p:cNvPr id="5" name="TextBox 4"/>
          <p:cNvSpPr txBox="1"/>
          <p:nvPr/>
        </p:nvSpPr>
        <p:spPr>
          <a:xfrm>
            <a:off x="304799" y="819150"/>
            <a:ext cx="8534400" cy="2405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lnSpc>
                <a:spcPts val="2600"/>
              </a:lnSpc>
              <a:buFont typeface="Wingdings" panose="05000000000000000000" pitchFamily="2" charset="2"/>
              <a:buChar char="Ø"/>
            </a:pPr>
            <a:r>
              <a:rPr lang="en-US" b="1" dirty="0" smtClean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Did not vote for John Boehner as Speaker of the House </a:t>
            </a:r>
          </a:p>
          <a:p>
            <a:pPr marL="285750" indent="-285750" algn="ctr">
              <a:lnSpc>
                <a:spcPts val="2600"/>
              </a:lnSpc>
              <a:buFont typeface="Wingdings" panose="05000000000000000000" pitchFamily="2" charset="2"/>
              <a:buChar char="Ø"/>
            </a:pPr>
            <a:r>
              <a:rPr lang="en-US" b="1" dirty="0" smtClean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Successfully cut $1 billion in spending with 2014 House passed amendments</a:t>
            </a:r>
          </a:p>
          <a:p>
            <a:pPr marL="285750" indent="-285750" algn="ctr">
              <a:lnSpc>
                <a:spcPts val="2600"/>
              </a:lnSpc>
              <a:buFont typeface="Wingdings" panose="05000000000000000000" pitchFamily="2" charset="2"/>
              <a:buChar char="Ø"/>
            </a:pPr>
            <a:r>
              <a:rPr lang="en-US" b="1" dirty="0" smtClean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Voted against raising the debt ceiling </a:t>
            </a:r>
          </a:p>
          <a:p>
            <a:pPr marL="285750" indent="-285750" algn="ctr">
              <a:lnSpc>
                <a:spcPts val="2600"/>
              </a:lnSpc>
              <a:buFont typeface="Wingdings" panose="05000000000000000000" pitchFamily="2" charset="2"/>
              <a:buChar char="Ø"/>
            </a:pPr>
            <a:r>
              <a:rPr lang="en-US" b="1" dirty="0" smtClean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Voted against executive amnesty – Stopping DHS appropriations bill</a:t>
            </a:r>
          </a:p>
          <a:p>
            <a:pPr marL="285750" indent="-285750" algn="ctr">
              <a:lnSpc>
                <a:spcPts val="2600"/>
              </a:lnSpc>
              <a:buFont typeface="Wingdings" panose="05000000000000000000" pitchFamily="2" charset="2"/>
              <a:buChar char="Ø"/>
            </a:pPr>
            <a:r>
              <a:rPr lang="en-US" b="1" dirty="0" smtClean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Introduced bill for removal of former AG Eric Holder</a:t>
            </a:r>
          </a:p>
          <a:p>
            <a:pPr marL="285750" indent="-285750" algn="ctr">
              <a:lnSpc>
                <a:spcPts val="2600"/>
              </a:lnSpc>
              <a:buFont typeface="Wingdings" panose="05000000000000000000" pitchFamily="2" charset="2"/>
              <a:buChar char="Ø"/>
            </a:pPr>
            <a:r>
              <a:rPr lang="en-US" b="1" dirty="0" smtClean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Introduced Articles of Impeachment for EPA Administrator Gina McCarthy </a:t>
            </a:r>
          </a:p>
          <a:p>
            <a:pPr marL="285750" indent="-285750" algn="ctr">
              <a:lnSpc>
                <a:spcPts val="2600"/>
              </a:lnSpc>
              <a:buFont typeface="Wingdings" panose="05000000000000000000" pitchFamily="2" charset="2"/>
              <a:buChar char="Ø"/>
            </a:pPr>
            <a:endParaRPr lang="en-US" b="1" dirty="0">
              <a:latin typeface="Adobe Fan Heiti Std B" pitchFamily="34" charset="-128"/>
              <a:ea typeface="Adobe Fan Heiti Std B" pitchFamily="34" charset="-128"/>
              <a:cs typeface="Aharoni" panose="02010803020104030203" pitchFamily="2" charset="-79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9197" y="2940674"/>
            <a:ext cx="3285603" cy="2190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805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9050" y="158711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cap="all" dirty="0"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Military Construction and Veterans Affairs Appropriations </a:t>
            </a:r>
            <a:r>
              <a:rPr lang="en-US" sz="2800" cap="all" dirty="0" smtClean="0"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Act -  Gosar Amendments</a:t>
            </a:r>
            <a:endParaRPr lang="en-US" sz="2800" cap="all" dirty="0">
              <a:latin typeface="Aharoni" panose="02010803020104030203" pitchFamily="2" charset="-79"/>
              <a:ea typeface="+mj-ea"/>
              <a:cs typeface="Aharoni" panose="02010803020104030203" pitchFamily="2" charset="-79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3522" y="4400550"/>
            <a:ext cx="770477" cy="73052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400" y="1428750"/>
            <a:ext cx="4800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b="1" dirty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1) Prohibited loophole hiding delays for veterans medical care</a:t>
            </a:r>
          </a:p>
          <a:p>
            <a:pPr>
              <a:lnSpc>
                <a:spcPts val="2400"/>
              </a:lnSpc>
            </a:pPr>
            <a:r>
              <a:rPr lang="en-US" b="1" dirty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2) Prioritized  funds to upgrade VA IT Systems</a:t>
            </a:r>
          </a:p>
          <a:p>
            <a:pPr>
              <a:lnSpc>
                <a:spcPts val="2400"/>
              </a:lnSpc>
            </a:pPr>
            <a:r>
              <a:rPr lang="en-US" b="1" dirty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3) Improved efforts to reduce claims backlog</a:t>
            </a:r>
          </a:p>
          <a:p>
            <a:pPr>
              <a:lnSpc>
                <a:spcPts val="2400"/>
              </a:lnSpc>
            </a:pPr>
            <a:r>
              <a:rPr lang="en-US" b="1" dirty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4) Provided additional resources to the Board of Veterans Appeals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3000" y="1527077"/>
            <a:ext cx="3962400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001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9050" y="158711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cap="all" dirty="0"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Energy and Water Development Appropriations </a:t>
            </a:r>
            <a:r>
              <a:rPr lang="en-US" sz="2800" cap="all" dirty="0" smtClean="0"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Act - Gosar Amendments</a:t>
            </a:r>
            <a:endParaRPr lang="en-US" sz="2800" cap="all" dirty="0">
              <a:latin typeface="Aharoni" panose="02010803020104030203" pitchFamily="2" charset="-79"/>
              <a:ea typeface="+mj-ea"/>
              <a:cs typeface="Aharoni" panose="02010803020104030203" pitchFamily="2" charset="-79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3522" y="4400550"/>
            <a:ext cx="770477" cy="73052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708" y="1207922"/>
            <a:ext cx="563879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sz="1600" b="1" dirty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1) Blocked $18.7 million for new Climate Model Program</a:t>
            </a:r>
          </a:p>
          <a:p>
            <a:pPr>
              <a:lnSpc>
                <a:spcPts val="2400"/>
              </a:lnSpc>
            </a:pPr>
            <a:r>
              <a:rPr lang="en-US" sz="1600" b="1" dirty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2) Supported the Inspector General at Department of Energy</a:t>
            </a:r>
          </a:p>
          <a:p>
            <a:pPr>
              <a:lnSpc>
                <a:spcPts val="2400"/>
              </a:lnSpc>
            </a:pPr>
            <a:r>
              <a:rPr lang="en-US" sz="1600" b="1" dirty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3) Protected important federally-owned dams</a:t>
            </a:r>
          </a:p>
          <a:p>
            <a:pPr>
              <a:lnSpc>
                <a:spcPts val="2400"/>
              </a:lnSpc>
            </a:pPr>
            <a:r>
              <a:rPr lang="en-US" sz="1600" b="1" dirty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4) Cut wasteful spending to support the Corps of Engineers Construction  Budget </a:t>
            </a:r>
            <a:r>
              <a:rPr lang="en-US" sz="1600" b="1" dirty="0" smtClean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and...</a:t>
            </a:r>
            <a:endParaRPr lang="en-US" sz="1600" b="1" dirty="0">
              <a:latin typeface="Adobe Fan Heiti Std B" pitchFamily="34" charset="-128"/>
              <a:ea typeface="Adobe Fan Heiti Std B" pitchFamily="34" charset="-128"/>
              <a:cs typeface="Aharoni" panose="02010803020104030203" pitchFamily="2" charset="-79"/>
            </a:endParaRPr>
          </a:p>
          <a:p>
            <a:pPr>
              <a:lnSpc>
                <a:spcPts val="2400"/>
              </a:lnSpc>
            </a:pPr>
            <a:r>
              <a:rPr lang="en-US" sz="1600" b="1" dirty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5) Corps of Engineers Investigations budget to reduce the backlog of projects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38799" y="1472032"/>
            <a:ext cx="3505200" cy="2181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92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412974"/>
            <a:ext cx="770477" cy="73052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" y="285750"/>
            <a:ext cx="9143999" cy="11085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4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NEW HOUSE LEADERSHIP:</a:t>
            </a:r>
            <a:br>
              <a:rPr lang="en-US" sz="4800" dirty="0" smtClean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WHAT MUST BE DONE: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236218" y="1510284"/>
            <a:ext cx="7313982" cy="1502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2200"/>
              </a:lnSpc>
              <a:buFont typeface="Arial" panose="020B0604020202020204" pitchFamily="34" charset="0"/>
              <a:buChar char="•"/>
            </a:pPr>
            <a:r>
              <a:rPr lang="en-US" b="1" u="sng" dirty="0" smtClean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RETURN TO REGULAR ORDER</a:t>
            </a:r>
          </a:p>
          <a:p>
            <a:pPr marL="285750" indent="-285750">
              <a:lnSpc>
                <a:spcPts val="2200"/>
              </a:lnSpc>
              <a:buFont typeface="Arial" panose="020B0604020202020204" pitchFamily="34" charset="0"/>
              <a:buChar char="•"/>
            </a:pPr>
            <a:r>
              <a:rPr lang="en-US" b="1" dirty="0" smtClean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Pass </a:t>
            </a:r>
            <a:r>
              <a:rPr lang="en-US" b="1" dirty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all 12 appropriation spending bills</a:t>
            </a:r>
          </a:p>
          <a:p>
            <a:pPr marL="285750" indent="-285750">
              <a:lnSpc>
                <a:spcPts val="2200"/>
              </a:lnSpc>
              <a:buFont typeface="Arial" panose="020B0604020202020204" pitchFamily="34" charset="0"/>
              <a:buChar char="•"/>
            </a:pPr>
            <a:r>
              <a:rPr lang="en-US" b="1" dirty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Allow for an open and accountable legislative process</a:t>
            </a:r>
          </a:p>
          <a:p>
            <a:pPr marL="285750" indent="-285750">
              <a:lnSpc>
                <a:spcPts val="2200"/>
              </a:lnSpc>
              <a:buFont typeface="Arial" panose="020B0604020202020204" pitchFamily="34" charset="0"/>
              <a:buChar char="•"/>
            </a:pPr>
            <a:r>
              <a:rPr lang="en-US" b="1" dirty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Decentralize power from leadership</a:t>
            </a:r>
          </a:p>
          <a:p>
            <a:pPr marL="285750" indent="-285750">
              <a:lnSpc>
                <a:spcPts val="2200"/>
              </a:lnSpc>
              <a:buFont typeface="Arial" panose="020B0604020202020204" pitchFamily="34" charset="0"/>
              <a:buChar char="•"/>
            </a:pPr>
            <a:r>
              <a:rPr lang="en-US" b="1" dirty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Push back against Obama’s job killing policies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3600" y="3016338"/>
            <a:ext cx="3172968" cy="211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152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-1" y="57150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200"/>
              </a:lnSpc>
            </a:pPr>
            <a:r>
              <a:rPr lang="en-US" sz="3200" cap="all" dirty="0" smtClean="0"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Gosar amendment:</a:t>
            </a:r>
          </a:p>
          <a:p>
            <a:pPr algn="ctr">
              <a:lnSpc>
                <a:spcPts val="3200"/>
              </a:lnSpc>
            </a:pPr>
            <a:r>
              <a:rPr lang="en-US" sz="3200" cap="all" dirty="0" smtClean="0"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Protecting </a:t>
            </a:r>
            <a:r>
              <a:rPr lang="en-US" sz="3200" cap="all" dirty="0"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Local Zoning Rights </a:t>
            </a:r>
            <a:endParaRPr lang="en-US" sz="3200" cap="all" dirty="0" smtClean="0">
              <a:latin typeface="Aharoni" panose="02010803020104030203" pitchFamily="2" charset="-79"/>
              <a:ea typeface="+mj-ea"/>
              <a:cs typeface="Aharoni" panose="02010803020104030203" pitchFamily="2" charset="-79"/>
            </a:endParaRPr>
          </a:p>
          <a:p>
            <a:pPr algn="ctr">
              <a:lnSpc>
                <a:spcPts val="3200"/>
              </a:lnSpc>
            </a:pPr>
            <a:r>
              <a:rPr lang="en-US" sz="3200" cap="all" dirty="0" smtClean="0"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from </a:t>
            </a:r>
            <a:r>
              <a:rPr lang="en-US" sz="3200" cap="all" dirty="0"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Federal Overreach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3522" y="4400550"/>
            <a:ext cx="770477" cy="73052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1" y="1096440"/>
            <a:ext cx="5019675" cy="2657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ts val="2400"/>
              </a:lnSpc>
              <a:buFont typeface="Wingdings" panose="05000000000000000000" pitchFamily="2" charset="2"/>
              <a:buChar char="Ø"/>
            </a:pPr>
            <a:endParaRPr lang="en-US" sz="1550" dirty="0">
              <a:latin typeface="Aharoni" panose="02010803020104030203" pitchFamily="2" charset="-79"/>
              <a:ea typeface="Adobe Gothic Std B" pitchFamily="34" charset="-128"/>
              <a:cs typeface="Aharoni" panose="02010803020104030203" pitchFamily="2" charset="-79"/>
            </a:endParaRPr>
          </a:p>
          <a:p>
            <a:pPr marL="285750" indent="-285750">
              <a:lnSpc>
                <a:spcPts val="2200"/>
              </a:lnSpc>
              <a:buFont typeface="Wingdings" panose="05000000000000000000" pitchFamily="2" charset="2"/>
              <a:buChar char="Ø"/>
            </a:pPr>
            <a:r>
              <a:rPr lang="en-US" b="1" dirty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New Obama Regulation: </a:t>
            </a:r>
            <a:endParaRPr lang="en-US" b="1" dirty="0" smtClean="0">
              <a:latin typeface="Adobe Fan Heiti Std B" pitchFamily="34" charset="-128"/>
              <a:ea typeface="Adobe Fan Heiti Std B" pitchFamily="34" charset="-128"/>
              <a:cs typeface="Aharoni" panose="02010803020104030203" pitchFamily="2" charset="-79"/>
            </a:endParaRPr>
          </a:p>
          <a:p>
            <a:pPr>
              <a:lnSpc>
                <a:spcPts val="2200"/>
              </a:lnSpc>
            </a:pPr>
            <a:r>
              <a:rPr lang="en-US" b="1" u="sng" dirty="0" smtClean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Affirmatively </a:t>
            </a:r>
            <a:r>
              <a:rPr lang="en-US" b="1" u="sng" dirty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Furthering Fair Housing (AFFH)</a:t>
            </a:r>
          </a:p>
          <a:p>
            <a:pPr marL="285750" indent="-285750">
              <a:lnSpc>
                <a:spcPts val="2200"/>
              </a:lnSpc>
              <a:buFont typeface="Wingdings" panose="05000000000000000000" pitchFamily="2" charset="2"/>
              <a:buChar char="Ø"/>
            </a:pPr>
            <a:r>
              <a:rPr lang="en-US" b="1" dirty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Attempts to reengineer local communities to fit utopian racial and economic quotas</a:t>
            </a:r>
          </a:p>
          <a:p>
            <a:pPr marL="285750" indent="-285750">
              <a:lnSpc>
                <a:spcPts val="2200"/>
              </a:lnSpc>
              <a:buFont typeface="Wingdings" panose="05000000000000000000" pitchFamily="2" charset="2"/>
              <a:buChar char="Ø"/>
            </a:pPr>
            <a:r>
              <a:rPr lang="en-US" b="1" dirty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AFFH would increase local taxes, depress property values</a:t>
            </a:r>
          </a:p>
          <a:p>
            <a:pPr marL="285750" indent="-285750">
              <a:lnSpc>
                <a:spcPts val="2200"/>
              </a:lnSpc>
              <a:buFont typeface="Wingdings" panose="05000000000000000000" pitchFamily="2" charset="2"/>
              <a:buChar char="Ø"/>
            </a:pPr>
            <a:r>
              <a:rPr lang="en-US" b="1" dirty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June: Gosar Amendment successfully passes House to block AFFH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02032" y="3943350"/>
            <a:ext cx="53721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400" b="1" dirty="0">
                <a:solidFill>
                  <a:schemeClr val="bg1"/>
                </a:solidFill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Local zoning decisions should always be, made by local communities, NOT bureaucrats in Washington DC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9199" y="1472578"/>
            <a:ext cx="3864244" cy="2273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125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85750"/>
            <a:ext cx="9143999" cy="7246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500"/>
              </a:lnSpc>
            </a:pPr>
            <a:r>
              <a:rPr lang="en-US" sz="5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LEGISLATIVE UPDATES</a:t>
            </a:r>
            <a:endParaRPr lang="en-US" sz="5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9120" y="1010436"/>
            <a:ext cx="7545758" cy="367371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3522" y="4400550"/>
            <a:ext cx="770477" cy="730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56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3522" y="4400550"/>
            <a:ext cx="770477" cy="73052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" y="514350"/>
            <a:ext cx="7558895" cy="4144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06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9525" y="514350"/>
            <a:ext cx="9144000" cy="411480"/>
          </a:xfrm>
        </p:spPr>
        <p:txBody>
          <a:bodyPr/>
          <a:lstStyle/>
          <a:p>
            <a:pPr algn="ctr"/>
            <a:r>
              <a:rPr lang="en-US" sz="4800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Epa’s</a:t>
            </a:r>
            <a:r>
              <a:rPr lang="en-US" sz="4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New water rule</a:t>
            </a:r>
            <a:br>
              <a:rPr lang="en-US" sz="4800" dirty="0" smtClean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sz="3200" u="sng" dirty="0" smtClean="0">
                <a:latin typeface="Aharoni" panose="02010803020104030203" pitchFamily="2" charset="-79"/>
                <a:cs typeface="Aharoni" panose="02010803020104030203" pitchFamily="2" charset="-79"/>
              </a:rPr>
              <a:t>Waters of the </a:t>
            </a:r>
            <a:r>
              <a:rPr lang="en-US" sz="3200" u="sng" dirty="0" err="1" smtClean="0">
                <a:latin typeface="Aharoni" panose="02010803020104030203" pitchFamily="2" charset="-79"/>
                <a:cs typeface="Aharoni" panose="02010803020104030203" pitchFamily="2" charset="-79"/>
              </a:rPr>
              <a:t>U.s.</a:t>
            </a:r>
            <a:endParaRPr lang="en-US" sz="3200" u="sng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3522" y="4400550"/>
            <a:ext cx="770477" cy="730526"/>
          </a:xfrm>
          <a:prstGeom prst="rect">
            <a:avLst/>
          </a:prstGeom>
        </p:spPr>
      </p:pic>
      <p:pic>
        <p:nvPicPr>
          <p:cNvPr id="9" name="Picture 2" descr="http://college.lattc.edu/rrptraining/files/2012/09/epa_logo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1428750"/>
            <a:ext cx="2209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738960" y="1352550"/>
            <a:ext cx="60198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2000"/>
              </a:lnSpc>
            </a:pPr>
            <a:r>
              <a:rPr lang="en-US" b="1" dirty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EPA overreach: Expands the Clean Water Act and seizes control of our water resources</a:t>
            </a:r>
            <a:br>
              <a:rPr lang="en-US" b="1" dirty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</a:br>
            <a:endParaRPr lang="en-US" b="1" dirty="0">
              <a:latin typeface="Adobe Fan Heiti Std B" pitchFamily="34" charset="-128"/>
              <a:ea typeface="Adobe Fan Heiti Std B" pitchFamily="34" charset="-128"/>
              <a:cs typeface="Aharoni" panose="02010803020104030203" pitchFamily="2" charset="-79"/>
            </a:endParaRPr>
          </a:p>
          <a:p>
            <a:pPr marL="285750" indent="-285750">
              <a:lnSpc>
                <a:spcPts val="2000"/>
              </a:lnSpc>
              <a:buFont typeface="Wingdings" panose="05000000000000000000" pitchFamily="2" charset="2"/>
              <a:buChar char="Ø"/>
            </a:pPr>
            <a:r>
              <a:rPr lang="en-US" b="1" dirty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Unilateral regulation that directly contradicts prior Supreme Court decisions </a:t>
            </a:r>
            <a:br>
              <a:rPr lang="en-US" b="1" dirty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</a:br>
            <a:endParaRPr lang="en-US" b="1" dirty="0">
              <a:latin typeface="Adobe Fan Heiti Std B" pitchFamily="34" charset="-128"/>
              <a:ea typeface="Adobe Fan Heiti Std B" pitchFamily="34" charset="-128"/>
              <a:cs typeface="Aharoni" panose="02010803020104030203" pitchFamily="2" charset="-79"/>
            </a:endParaRPr>
          </a:p>
          <a:p>
            <a:pPr marL="285750" indent="-285750">
              <a:lnSpc>
                <a:spcPts val="2000"/>
              </a:lnSpc>
              <a:buFont typeface="Wingdings" panose="05000000000000000000" pitchFamily="2" charset="2"/>
              <a:buChar char="Ø"/>
            </a:pPr>
            <a:r>
              <a:rPr lang="en-US" b="1" dirty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 Will harm agriculture, small businesses, property owners, municipalities and water users throughout the </a:t>
            </a:r>
            <a:r>
              <a:rPr lang="en-US" b="1" dirty="0" smtClean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country</a:t>
            </a:r>
            <a:endParaRPr lang="en-US" b="1" dirty="0">
              <a:latin typeface="Adobe Fan Heiti Std B" pitchFamily="34" charset="-128"/>
              <a:ea typeface="Adobe Fan Heiti Std B" pitchFamily="34" charset="-128"/>
              <a:cs typeface="Aharoni" panose="02010803020104030203" pitchFamily="2" charset="-79"/>
            </a:endParaRPr>
          </a:p>
          <a:p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1524495" y="3930747"/>
            <a:ext cx="8077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                    Arizonans can't afford more economic           </a:t>
            </a:r>
          </a:p>
          <a:p>
            <a:r>
              <a:rPr lang="en-US" sz="2400" b="1" dirty="0">
                <a:solidFill>
                  <a:schemeClr val="bg1"/>
                </a:solidFill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                          hurdles and thieveries of precious                 </a:t>
            </a:r>
          </a:p>
          <a:p>
            <a:r>
              <a:rPr lang="en-US" sz="2400" b="1" dirty="0">
                <a:solidFill>
                  <a:schemeClr val="bg1"/>
                </a:solidFill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                                 water resources</a:t>
            </a:r>
          </a:p>
        </p:txBody>
      </p:sp>
    </p:spTree>
    <p:extLst>
      <p:ext uri="{BB962C8B-B14F-4D97-AF65-F5344CB8AC3E}">
        <p14:creationId xmlns:p14="http://schemas.microsoft.com/office/powerpoint/2010/main" val="3042599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-4493" y="742950"/>
            <a:ext cx="9144000" cy="411480"/>
          </a:xfrm>
        </p:spPr>
        <p:txBody>
          <a:bodyPr/>
          <a:lstStyle/>
          <a:p>
            <a:pPr algn="ctr">
              <a:lnSpc>
                <a:spcPts val="4000"/>
              </a:lnSpc>
            </a:pPr>
            <a:r>
              <a:rPr lang="en-US" sz="4200" dirty="0" smtClean="0">
                <a:latin typeface="Aharoni" panose="02010803020104030203" pitchFamily="2" charset="-79"/>
                <a:cs typeface="Aharoni" panose="02010803020104030203" pitchFamily="2" charset="-79"/>
              </a:rPr>
              <a:t>Fighting back to block WOTUS </a:t>
            </a:r>
            <a:r>
              <a:rPr lang="en-US" sz="4200" dirty="0">
                <a:latin typeface="Aharoni" panose="02010803020104030203" pitchFamily="2" charset="-79"/>
                <a:cs typeface="Aharoni" panose="02010803020104030203" pitchFamily="2" charset="-79"/>
              </a:rPr>
              <a:t/>
            </a:r>
            <a:br>
              <a:rPr lang="en-US" sz="4200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endParaRPr lang="en-US" sz="42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3631108" y="1200150"/>
            <a:ext cx="5638800" cy="2895600"/>
          </a:xfrm>
        </p:spPr>
        <p:txBody>
          <a:bodyPr>
            <a:noAutofit/>
          </a:bodyPr>
          <a:lstStyle/>
          <a:p>
            <a:pPr marL="285750" indent="-285750">
              <a:lnSpc>
                <a:spcPts val="2000"/>
              </a:lnSpc>
              <a:buFont typeface="Wingdings" panose="05000000000000000000" pitchFamily="2" charset="2"/>
              <a:buChar char="Ø"/>
            </a:pPr>
            <a:r>
              <a:rPr lang="en-US" dirty="0" smtClean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5/1/14  Letter </a:t>
            </a:r>
            <a:r>
              <a:rPr lang="en-US" dirty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to EPA, withdraw the rule </a:t>
            </a:r>
          </a:p>
          <a:p>
            <a:pPr marL="285750" indent="-285750">
              <a:lnSpc>
                <a:spcPts val="2000"/>
              </a:lnSpc>
              <a:buFont typeface="Wingdings" panose="05000000000000000000" pitchFamily="2" charset="2"/>
              <a:buChar char="Ø"/>
            </a:pPr>
            <a:r>
              <a:rPr lang="en-US" dirty="0" smtClean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6/2/14  Field </a:t>
            </a:r>
            <a:r>
              <a:rPr lang="en-US" dirty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hearing in Phoenix, 9 witnesses</a:t>
            </a:r>
          </a:p>
          <a:p>
            <a:pPr marL="285750" indent="-285750">
              <a:lnSpc>
                <a:spcPts val="2000"/>
              </a:lnSpc>
              <a:buFont typeface="Wingdings" panose="05000000000000000000" pitchFamily="2" charset="2"/>
              <a:buChar char="Ø"/>
            </a:pPr>
            <a:r>
              <a:rPr lang="en-US" dirty="0" smtClean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1/28/15  Introduced </a:t>
            </a:r>
            <a:r>
              <a:rPr lang="en-US" dirty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the Waters of the </a:t>
            </a:r>
            <a:r>
              <a:rPr lang="en-US" dirty="0" smtClean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U.S. Regulatory </a:t>
            </a:r>
            <a:r>
              <a:rPr lang="en-US" dirty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Overreach Protection Act</a:t>
            </a:r>
          </a:p>
          <a:p>
            <a:pPr marL="285750" indent="-285750">
              <a:lnSpc>
                <a:spcPts val="2000"/>
              </a:lnSpc>
              <a:buFont typeface="Wingdings" panose="05000000000000000000" pitchFamily="2" charset="2"/>
              <a:buChar char="Ø"/>
            </a:pPr>
            <a:r>
              <a:rPr lang="en-US" dirty="0" smtClean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5/12/15  House </a:t>
            </a:r>
            <a:r>
              <a:rPr lang="en-US" dirty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passes legislation blocking rule</a:t>
            </a:r>
          </a:p>
          <a:p>
            <a:pPr marL="285750" indent="-285750">
              <a:lnSpc>
                <a:spcPts val="2000"/>
              </a:lnSpc>
              <a:buFont typeface="Wingdings" panose="05000000000000000000" pitchFamily="2" charset="2"/>
              <a:buChar char="Ø"/>
            </a:pPr>
            <a:r>
              <a:rPr lang="en-US" dirty="0" smtClean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7/7/15  Gosar </a:t>
            </a:r>
            <a:r>
              <a:rPr lang="en-US" dirty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WOTUS rider in two appropriations </a:t>
            </a:r>
            <a:r>
              <a:rPr lang="en-US" dirty="0" smtClean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bills</a:t>
            </a:r>
            <a:br>
              <a:rPr lang="en-US" dirty="0" smtClean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</a:br>
            <a:r>
              <a:rPr lang="en-US" dirty="0" smtClean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 - I </a:t>
            </a:r>
            <a:r>
              <a:rPr lang="en-US" dirty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also defeated </a:t>
            </a:r>
            <a:r>
              <a:rPr lang="en-US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an </a:t>
            </a:r>
            <a:r>
              <a:rPr lang="en-US" smtClean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amendment to </a:t>
            </a:r>
            <a:r>
              <a:rPr lang="en-US" dirty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strip </a:t>
            </a:r>
            <a:r>
              <a:rPr lang="en-US" dirty="0" smtClean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my rider</a:t>
            </a:r>
          </a:p>
          <a:p>
            <a:pPr marL="285750" indent="-285750">
              <a:lnSpc>
                <a:spcPts val="2000"/>
              </a:lnSpc>
              <a:buFont typeface="Wingdings" panose="05000000000000000000" pitchFamily="2" charset="2"/>
              <a:buChar char="Ø"/>
            </a:pPr>
            <a:r>
              <a:rPr lang="en-US" dirty="0" smtClean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8/27/15  Federal Judge temporarily blocks WOTUS</a:t>
            </a:r>
            <a:endParaRPr lang="en-US" dirty="0">
              <a:latin typeface="Adobe Fan Heiti Std B" pitchFamily="34" charset="-128"/>
              <a:ea typeface="Adobe Fan Heiti Std B" pitchFamily="34" charset="-128"/>
              <a:cs typeface="Aharoni" panose="02010803020104030203" pitchFamily="2" charset="-79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614457"/>
            <a:ext cx="3631108" cy="35166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3522" y="4400550"/>
            <a:ext cx="770477" cy="73052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64176" y="3889593"/>
            <a:ext cx="46641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Only Congress has the authority to change the CWA…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NOT bureaucrats in DC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225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1610284"/>
            <a:ext cx="85344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1800"/>
              </a:lnSpc>
              <a:buFont typeface="Wingdings" panose="05000000000000000000" pitchFamily="2" charset="2"/>
              <a:buChar char="Ø"/>
            </a:pPr>
            <a:r>
              <a:rPr lang="en-US" b="1" dirty="0" smtClean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Amends </a:t>
            </a:r>
            <a:r>
              <a:rPr lang="en-US" b="1" dirty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McCarran-Ferguson Act which exempted the health insurance industry from anti-trust laws</a:t>
            </a:r>
          </a:p>
          <a:p>
            <a:pPr marL="342900" indent="-342900">
              <a:lnSpc>
                <a:spcPts val="1800"/>
              </a:lnSpc>
              <a:buFont typeface="Wingdings" panose="05000000000000000000" pitchFamily="2" charset="2"/>
              <a:buChar char="Ø"/>
            </a:pPr>
            <a:endParaRPr lang="en-US" b="1" dirty="0">
              <a:latin typeface="Adobe Fan Heiti Std B" pitchFamily="34" charset="-128"/>
              <a:ea typeface="Adobe Fan Heiti Std B" pitchFamily="34" charset="-128"/>
              <a:cs typeface="Aharoni" panose="02010803020104030203" pitchFamily="2" charset="-79"/>
            </a:endParaRPr>
          </a:p>
          <a:p>
            <a:pPr marL="342900" indent="-342900">
              <a:lnSpc>
                <a:spcPts val="1800"/>
              </a:lnSpc>
              <a:buFont typeface="Wingdings" panose="05000000000000000000" pitchFamily="2" charset="2"/>
              <a:buChar char="Ø"/>
            </a:pPr>
            <a:r>
              <a:rPr lang="en-US" b="1" dirty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Dentists are not allowed to collude to set prices or monopolize healthcare... Insurance companies should not be allowed to either</a:t>
            </a:r>
          </a:p>
          <a:p>
            <a:pPr marL="342900" indent="-342900">
              <a:lnSpc>
                <a:spcPts val="1800"/>
              </a:lnSpc>
              <a:buFont typeface="Wingdings" panose="05000000000000000000" pitchFamily="2" charset="2"/>
              <a:buChar char="Ø"/>
            </a:pPr>
            <a:endParaRPr lang="en-US" b="1" dirty="0">
              <a:latin typeface="Adobe Fan Heiti Std B" pitchFamily="34" charset="-128"/>
              <a:ea typeface="Adobe Fan Heiti Std B" pitchFamily="34" charset="-128"/>
              <a:cs typeface="Aharoni" panose="02010803020104030203" pitchFamily="2" charset="-79"/>
            </a:endParaRPr>
          </a:p>
          <a:p>
            <a:pPr marL="342900" indent="-342900">
              <a:lnSpc>
                <a:spcPts val="1800"/>
              </a:lnSpc>
              <a:buFont typeface="Wingdings" panose="05000000000000000000" pitchFamily="2" charset="2"/>
              <a:buChar char="Ø"/>
            </a:pPr>
            <a:r>
              <a:rPr lang="en-US" b="1" dirty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This will expand competition and lower prices</a:t>
            </a:r>
            <a:r>
              <a:rPr lang="en-US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/>
            </a:r>
            <a:br>
              <a:rPr lang="en-US" b="1" dirty="0" smtClean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b="1" dirty="0">
                <a:latin typeface="Aharoni" panose="02010803020104030203" pitchFamily="2" charset="-79"/>
                <a:cs typeface="Aharoni" panose="02010803020104030203" pitchFamily="2" charset="-79"/>
              </a:rPr>
              <a:t/>
            </a:r>
            <a:br>
              <a:rPr lang="en-US" b="1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b="1" dirty="0">
                <a:latin typeface="Aharoni" panose="02010803020104030203" pitchFamily="2" charset="-79"/>
                <a:cs typeface="Aharoni" panose="02010803020104030203" pitchFamily="2" charset="-79"/>
              </a:rPr>
              <a:t/>
            </a:r>
            <a:br>
              <a:rPr lang="en-US" b="1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dirty="0" smtClean="0"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/>
            </a:r>
            <a:br>
              <a:rPr lang="en-US" dirty="0" smtClean="0"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dirty="0" smtClean="0"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/>
            </a:r>
            <a:br>
              <a:rPr lang="en-US" dirty="0" smtClean="0"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</a:br>
            <a:endParaRPr lang="en-US" dirty="0" smtClean="0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-18840" y="193469"/>
            <a:ext cx="9162840" cy="11439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4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COMPETITIVE HEALTH INSURANCE REFORM ACT</a:t>
            </a:r>
            <a:endParaRPr lang="en-US" sz="4000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20015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>
                <a:latin typeface="Aharoni" panose="02010803020104030203" pitchFamily="2" charset="-79"/>
                <a:cs typeface="Aharoni" panose="02010803020104030203" pitchFamily="2" charset="-79"/>
              </a:rPr>
              <a:t>Restores competition among health insurance companies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28287" y="2800350"/>
            <a:ext cx="3115713" cy="2334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5" y="4354068"/>
            <a:ext cx="822960" cy="780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808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1504950"/>
            <a:ext cx="8534400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b="1" dirty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Important first step towards replacing </a:t>
            </a:r>
            <a:r>
              <a:rPr lang="en-US" b="1" dirty="0" smtClean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Obamacare</a:t>
            </a:r>
            <a:endParaRPr lang="en-US" b="1" dirty="0">
              <a:latin typeface="Adobe Fan Heiti Std B" pitchFamily="34" charset="-128"/>
              <a:ea typeface="Adobe Fan Heiti Std B" pitchFamily="34" charset="-128"/>
              <a:cs typeface="Aharoni" panose="02010803020104030203" pitchFamily="2" charset="-79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b="1" dirty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Results in lower prices and more individual control over YOUR health </a:t>
            </a:r>
            <a:r>
              <a:rPr lang="en-US" b="1" dirty="0" smtClean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care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b="1" dirty="0" smtClean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Gives </a:t>
            </a:r>
            <a:r>
              <a:rPr lang="en-US" b="1" dirty="0">
                <a:latin typeface="Adobe Fan Heiti Std B" pitchFamily="34" charset="-128"/>
                <a:ea typeface="Adobe Fan Heiti Std B" pitchFamily="34" charset="-128"/>
                <a:cs typeface="Aharoni" panose="02010803020104030203" pitchFamily="2" charset="-79"/>
              </a:rPr>
              <a:t>consumers more choice and will help fix Medicare and Medicaid </a:t>
            </a:r>
          </a:p>
          <a:p>
            <a:pPr>
              <a:lnSpc>
                <a:spcPts val="1800"/>
              </a:lnSpc>
            </a:pPr>
            <a:r>
              <a:rPr lang="en-US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/>
            </a:r>
            <a:br>
              <a:rPr lang="en-US" b="1" dirty="0" smtClean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b="1" dirty="0">
                <a:latin typeface="Aharoni" panose="02010803020104030203" pitchFamily="2" charset="-79"/>
                <a:cs typeface="Aharoni" panose="02010803020104030203" pitchFamily="2" charset="-79"/>
              </a:rPr>
              <a:t/>
            </a:r>
            <a:br>
              <a:rPr lang="en-US" b="1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b="1" dirty="0">
                <a:latin typeface="Aharoni" panose="02010803020104030203" pitchFamily="2" charset="-79"/>
                <a:cs typeface="Aharoni" panose="02010803020104030203" pitchFamily="2" charset="-79"/>
              </a:rPr>
              <a:t/>
            </a:r>
            <a:br>
              <a:rPr lang="en-US" b="1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dirty="0" smtClean="0"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/>
            </a:r>
            <a:br>
              <a:rPr lang="en-US" dirty="0" smtClean="0"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dirty="0" smtClean="0"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/>
            </a:r>
            <a:br>
              <a:rPr lang="en-US" dirty="0" smtClean="0"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</a:br>
            <a:endParaRPr lang="en-US" dirty="0" smtClean="0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-18840" y="193469"/>
            <a:ext cx="9162840" cy="11439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40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COMPETITIVE HEALTH INSURANCE REFORM ACT</a:t>
            </a:r>
            <a:endParaRPr lang="en-US" sz="4000" b="1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5" y="4354068"/>
            <a:ext cx="822960" cy="780288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72200" y="2908156"/>
            <a:ext cx="2971800" cy="222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6963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524" y="1034177"/>
            <a:ext cx="915352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800" b="1" u="sng" dirty="0" smtClean="0">
                <a:latin typeface="Aharoni" panose="02010803020104030203" pitchFamily="2" charset="-79"/>
                <a:cs typeface="Aharoni" panose="02010803020104030203" pitchFamily="2" charset="-79"/>
              </a:rPr>
              <a:t>Our Focus On Healthcare Must Be: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Keeping and Expanding the Marketplace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Empowering Patient Centered Legislation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Allowing Consumers the Freedom to Choose</a:t>
            </a:r>
            <a:endParaRPr lang="en-US" sz="2800" dirty="0" smtClean="0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9526" y="202376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BOTTOM LINE: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5" y="4354068"/>
            <a:ext cx="822960" cy="78028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6092" y="2749670"/>
            <a:ext cx="3052764" cy="239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866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3519" y="4412974"/>
            <a:ext cx="770477" cy="73052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" y="190873"/>
            <a:ext cx="9143999" cy="2272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4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NEW HOUSE LEADERSHIP:</a:t>
            </a:r>
          </a:p>
          <a:p>
            <a:pPr algn="ctr">
              <a:lnSpc>
                <a:spcPts val="4000"/>
              </a:lnSpc>
            </a:pPr>
            <a:r>
              <a:rPr lang="en-US" sz="2800" dirty="0">
                <a:latin typeface="Aharoni" panose="02010803020104030203" pitchFamily="2" charset="-79"/>
                <a:cs typeface="Aharoni" panose="02010803020104030203" pitchFamily="2" charset="-79"/>
              </a:rPr>
              <a:t>IT’S ABOUT FIXING THE PROCESS</a:t>
            </a:r>
          </a:p>
          <a:p>
            <a:pPr algn="ctr">
              <a:lnSpc>
                <a:spcPts val="4500"/>
              </a:lnSpc>
            </a:pPr>
            <a:r>
              <a:rPr lang="en-US" sz="4800" dirty="0" smtClean="0">
                <a:latin typeface="Aharoni" panose="02010803020104030203" pitchFamily="2" charset="-79"/>
                <a:cs typeface="Aharoni" panose="02010803020104030203" pitchFamily="2" charset="-79"/>
              </a:rPr>
              <a:t/>
            </a:r>
            <a:br>
              <a:rPr lang="en-US" sz="4800" dirty="0" smtClean="0">
                <a:latin typeface="Aharoni" panose="02010803020104030203" pitchFamily="2" charset="-79"/>
                <a:cs typeface="Aharoni" panose="02010803020104030203" pitchFamily="2" charset="-79"/>
              </a:rPr>
            </a:b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28600" y="1428750"/>
            <a:ext cx="8458203" cy="1502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2200"/>
              </a:lnSpc>
              <a:buFont typeface="Arial" panose="020B0604020202020204" pitchFamily="34" charset="0"/>
              <a:buChar char="•"/>
            </a:pPr>
            <a:r>
              <a:rPr lang="en-US" b="1" dirty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YOUR VOICE is silenced when power is consolidated at the top </a:t>
            </a:r>
          </a:p>
          <a:p>
            <a:pPr marL="285750" indent="-285750">
              <a:lnSpc>
                <a:spcPts val="2200"/>
              </a:lnSpc>
              <a:buFont typeface="Arial" panose="020B0604020202020204" pitchFamily="34" charset="0"/>
              <a:buChar char="•"/>
            </a:pPr>
            <a:r>
              <a:rPr lang="en-US" b="1" dirty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I will be the conscience of Speaker Ryan...</a:t>
            </a:r>
          </a:p>
          <a:p>
            <a:pPr marL="285750" indent="-285750">
              <a:lnSpc>
                <a:spcPts val="2200"/>
              </a:lnSpc>
              <a:buFont typeface="Arial" panose="020B0604020202020204" pitchFamily="34" charset="0"/>
              <a:buChar char="•"/>
            </a:pPr>
            <a:r>
              <a:rPr lang="en-US" b="1" dirty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Holding him accountable for his promise of returning </a:t>
            </a:r>
            <a:r>
              <a:rPr lang="en-US" b="1" dirty="0" smtClean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to </a:t>
            </a:r>
            <a:r>
              <a:rPr lang="en-US" b="1" dirty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regular order </a:t>
            </a:r>
          </a:p>
          <a:p>
            <a:pPr marL="285750" indent="-285750">
              <a:lnSpc>
                <a:spcPts val="2200"/>
              </a:lnSpc>
              <a:buFont typeface="Arial" panose="020B0604020202020204" pitchFamily="34" charset="0"/>
              <a:buChar char="•"/>
            </a:pPr>
            <a:r>
              <a:rPr lang="en-US" b="1" dirty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Ensuring we have a transparent system that incorporates all members of Congress in important decisions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0103" y="3028950"/>
            <a:ext cx="3503794" cy="197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632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-28576" y="216962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cap="all" dirty="0" smtClean="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Question:</a:t>
            </a:r>
            <a:endParaRPr lang="en-US" sz="4400" cap="all" dirty="0">
              <a:solidFill>
                <a:prstClr val="black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3522" y="4400550"/>
            <a:ext cx="770477" cy="73052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1194525"/>
            <a:ext cx="9144000" cy="2205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5400" dirty="0" smtClean="0">
                <a:solidFill>
                  <a:prstClr val="black"/>
                </a:solidFill>
                <a:latin typeface="Aharoni" panose="02010803020104030203" pitchFamily="2" charset="-79"/>
                <a:ea typeface="Adobe Gothic Std B" pitchFamily="34" charset="-128"/>
                <a:cs typeface="Aharoni" panose="02010803020104030203" pitchFamily="2" charset="-79"/>
              </a:rPr>
              <a:t>How do we stop wasteful government </a:t>
            </a:r>
            <a:r>
              <a:rPr lang="en-US" sz="5400" dirty="0">
                <a:solidFill>
                  <a:prstClr val="black"/>
                </a:solidFill>
                <a:latin typeface="Aharoni" panose="02010803020104030203" pitchFamily="2" charset="-79"/>
                <a:ea typeface="Adobe Gothic Std B" pitchFamily="34" charset="-128"/>
                <a:cs typeface="Aharoni" panose="02010803020104030203" pitchFamily="2" charset="-79"/>
              </a:rPr>
              <a:t>s</a:t>
            </a:r>
            <a:r>
              <a:rPr lang="en-US" sz="5400" dirty="0" smtClean="0">
                <a:solidFill>
                  <a:prstClr val="black"/>
                </a:solidFill>
                <a:latin typeface="Aharoni" panose="02010803020104030203" pitchFamily="2" charset="-79"/>
                <a:ea typeface="Adobe Gothic Std B" pitchFamily="34" charset="-128"/>
                <a:cs typeface="Aharoni" panose="02010803020104030203" pitchFamily="2" charset="-79"/>
              </a:rPr>
              <a:t>pending?</a:t>
            </a:r>
          </a:p>
          <a:p>
            <a:endParaRPr lang="en-US" sz="5400" dirty="0" smtClean="0">
              <a:solidFill>
                <a:prstClr val="black"/>
              </a:solidFill>
              <a:latin typeface="Aharoni" panose="02010803020104030203" pitchFamily="2" charset="-79"/>
              <a:ea typeface="Adobe Gothic Std B" pitchFamily="34" charset="-128"/>
              <a:cs typeface="Aharoni" panose="02010803020104030203" pitchFamily="2" charset="-79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8148" y="2612286"/>
            <a:ext cx="3030552" cy="2124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77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3522" y="4400550"/>
            <a:ext cx="770477" cy="73052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" y="104228"/>
            <a:ext cx="9143999" cy="12799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500"/>
              </a:lnSpc>
            </a:pPr>
            <a:r>
              <a:rPr lang="en-US" sz="4800" dirty="0" smtClean="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ANSWER:</a:t>
            </a:r>
          </a:p>
          <a:p>
            <a:pPr algn="ctr">
              <a:lnSpc>
                <a:spcPts val="4500"/>
              </a:lnSpc>
            </a:pPr>
            <a:r>
              <a:rPr lang="en-US" sz="4800" dirty="0" smtClean="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THE POWER OF THE PURSE</a:t>
            </a:r>
            <a:endParaRPr lang="en-US" sz="4800" dirty="0">
              <a:solidFill>
                <a:prstClr val="black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4731" y="1348011"/>
            <a:ext cx="5340401" cy="36291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1501734"/>
            <a:ext cx="2954730" cy="24211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Through this process Congress must evaluate each government program for its effectiveness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 </a:t>
            </a:r>
            <a:endParaRPr lang="en-US" sz="1600" b="1" dirty="0" smtClean="0">
              <a:solidFill>
                <a:prstClr val="black"/>
              </a:solidFill>
              <a:latin typeface="Arial" panose="020B0604020202020204" pitchFamily="34" charset="0"/>
              <a:ea typeface="Adobe Fan Heiti Std B" pitchFamily="34" charset="-128"/>
              <a:cs typeface="Arial" panose="020B0604020202020204" pitchFamily="34" charset="0"/>
            </a:endParaRPr>
          </a:p>
          <a:p>
            <a:pPr marL="285750" indent="-285750" algn="ctr">
              <a:lnSpc>
                <a:spcPts val="2000"/>
              </a:lnSpc>
              <a:buFont typeface="Arial" panose="020B0604020202020204" pitchFamily="34" charset="0"/>
              <a:buChar char="•"/>
            </a:pPr>
            <a:endParaRPr lang="en-US" sz="1400" b="1" dirty="0">
              <a:solidFill>
                <a:prstClr val="black"/>
              </a:solidFill>
              <a:latin typeface="Arial" panose="020B0604020202020204" pitchFamily="34" charset="0"/>
              <a:ea typeface="Adobe Fan Heiti Std B" pitchFamily="34" charset="-128"/>
              <a:cs typeface="Arial" panose="020B0604020202020204" pitchFamily="34" charset="0"/>
            </a:endParaRPr>
          </a:p>
          <a:p>
            <a:pPr marL="285750" indent="-285750" algn="ctr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The key to cutting federal waste, fraud and abuse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196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3522" y="4400550"/>
            <a:ext cx="770477" cy="73052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-16459" y="209550"/>
            <a:ext cx="9143999" cy="7098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500"/>
              </a:lnSpc>
            </a:pPr>
            <a:r>
              <a:rPr lang="en-US" sz="4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AUDIENCE PARTICIPATION: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1200150"/>
            <a:ext cx="914399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When was the last time the Congress passed all 12 appropriation bills on time?</a:t>
            </a:r>
          </a:p>
          <a:p>
            <a:pPr algn="ctr"/>
            <a:endParaRPr lang="en-US" b="1" dirty="0">
              <a:latin typeface="Arial" panose="020B0604020202020204" pitchFamily="34" charset="0"/>
              <a:ea typeface="Adobe Fan Heiti Std B" pitchFamily="34" charset="-128"/>
              <a:cs typeface="Arial" panose="020B0604020202020204" pitchFamily="34" charset="0"/>
            </a:endParaRPr>
          </a:p>
          <a:p>
            <a:pPr algn="ctr"/>
            <a:r>
              <a:rPr lang="en-US" b="1" dirty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How many appropriations bills has the House passed this year?</a:t>
            </a:r>
          </a:p>
          <a:p>
            <a:pPr algn="ctr"/>
            <a:endParaRPr lang="en-US" b="1" dirty="0">
              <a:latin typeface="Arial" panose="020B0604020202020204" pitchFamily="34" charset="0"/>
              <a:ea typeface="Adobe Fan Heiti Std B" pitchFamily="34" charset="-128"/>
              <a:cs typeface="Arial" panose="020B0604020202020204" pitchFamily="34" charset="0"/>
            </a:endParaRPr>
          </a:p>
          <a:p>
            <a:pPr algn="ctr"/>
            <a:r>
              <a:rPr lang="en-US" b="1" dirty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How many appropriations bills has the Senate passed this year?</a:t>
            </a:r>
          </a:p>
          <a:p>
            <a:pPr algn="ctr"/>
            <a:endParaRPr lang="en-US" sz="2000" b="1" dirty="0">
              <a:latin typeface="Adobe Fan Heiti Std B" pitchFamily="34" charset="-128"/>
              <a:ea typeface="Adobe Fan Heiti Std B" pitchFamily="34" charset="-128"/>
              <a:cs typeface="Aharoni" panose="02010803020104030203" pitchFamily="2" charset="-79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7110" y="3218928"/>
            <a:ext cx="3216860" cy="1810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629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3522" y="4400550"/>
            <a:ext cx="770477" cy="73052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-16459" y="209550"/>
            <a:ext cx="9143999" cy="7098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500"/>
              </a:lnSpc>
            </a:pPr>
            <a:r>
              <a:rPr lang="en-US" sz="4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AUDIENCE PARTICIPATION: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1200150"/>
            <a:ext cx="914399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When was the last time the Congress passed all 12 appropriation bills on time?</a:t>
            </a:r>
          </a:p>
          <a:p>
            <a:pPr algn="ctr"/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1997</a:t>
            </a:r>
          </a:p>
          <a:p>
            <a:pPr algn="ctr"/>
            <a:r>
              <a:rPr lang="en-US" b="1" dirty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How many appropriations bills has the House passed this year?</a:t>
            </a:r>
          </a:p>
          <a:p>
            <a:pPr algn="ctr"/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6 of 12</a:t>
            </a:r>
          </a:p>
          <a:p>
            <a:pPr algn="ctr"/>
            <a:r>
              <a:rPr lang="en-US" b="1" dirty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How many appropriations bills has the Senate passed this year?</a:t>
            </a:r>
          </a:p>
          <a:p>
            <a:pPr algn="ctr"/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0 of 12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7110" y="3218928"/>
            <a:ext cx="3216860" cy="1810402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4299" y="3142239"/>
            <a:ext cx="1295400" cy="1963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7843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3522" y="4400550"/>
            <a:ext cx="770477" cy="73052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" y="104228"/>
            <a:ext cx="9143999" cy="12799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500"/>
              </a:lnSpc>
            </a:pPr>
            <a:r>
              <a:rPr lang="en-US" sz="4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WHEN CONGRESS FAILS TO PASS </a:t>
            </a:r>
            <a:r>
              <a:rPr lang="en-US" sz="4000" cap="all" dirty="0" smtClean="0">
                <a:latin typeface="Aharoni" panose="02010803020104030203" pitchFamily="2" charset="-79"/>
                <a:cs typeface="Aharoni" panose="02010803020104030203" pitchFamily="2" charset="-79"/>
              </a:rPr>
              <a:t>Appropriations</a:t>
            </a:r>
            <a:r>
              <a:rPr lang="en-US" sz="4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:</a:t>
            </a:r>
            <a:endParaRPr lang="en-US" sz="4000" dirty="0"/>
          </a:p>
        </p:txBody>
      </p:sp>
      <p:sp>
        <p:nvSpPr>
          <p:cNvPr id="5" name="Rectangle 4"/>
          <p:cNvSpPr/>
          <p:nvPr/>
        </p:nvSpPr>
        <p:spPr>
          <a:xfrm>
            <a:off x="0" y="1407064"/>
            <a:ext cx="4938370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7180" indent="-285750" algn="ctr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RESULT: CONTINUING RESOLUTION (CR)</a:t>
            </a:r>
            <a:br>
              <a:rPr lang="en-US" sz="1600" b="1" dirty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</a:br>
            <a:r>
              <a:rPr lang="en-US" sz="1600" b="1" dirty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 </a:t>
            </a:r>
          </a:p>
          <a:p>
            <a:pPr marL="297180" indent="-285750" algn="ctr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The CR keeps all spending in place as enacted in prior Congresses</a:t>
            </a:r>
            <a:br>
              <a:rPr lang="en-US" sz="1600" b="1" dirty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</a:br>
            <a:r>
              <a:rPr lang="en-US" sz="1600" b="1" dirty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 </a:t>
            </a:r>
          </a:p>
          <a:p>
            <a:pPr marL="297180" indent="-285750" algn="ctr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The current CR's are still re enacting most of </a:t>
            </a:r>
            <a:r>
              <a:rPr lang="en-US" sz="1600" b="1" dirty="0" smtClean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Pelosi’s </a:t>
            </a:r>
            <a:r>
              <a:rPr lang="en-US" sz="1600" b="1" dirty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budget priorities </a:t>
            </a:r>
            <a:br>
              <a:rPr lang="en-US" sz="1600" b="1" dirty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</a:br>
            <a:endParaRPr lang="en-US" sz="1600" b="1" dirty="0">
              <a:latin typeface="Arial" panose="020B0604020202020204" pitchFamily="34" charset="0"/>
              <a:ea typeface="Adobe Fan Heiti Std B" pitchFamily="34" charset="-128"/>
              <a:cs typeface="Arial" panose="020B0604020202020204" pitchFamily="34" charset="0"/>
            </a:endParaRPr>
          </a:p>
          <a:p>
            <a:pPr marL="297180" indent="-285750" algn="ctr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en-US" sz="1600" b="1" dirty="0">
                <a:latin typeface="Arial" panose="020B0604020202020204" pitchFamily="34" charset="0"/>
                <a:ea typeface="Adobe Fan Heiti Std B" pitchFamily="34" charset="-128"/>
                <a:cs typeface="Arial" panose="020B0604020202020204" pitchFamily="34" charset="0"/>
              </a:rPr>
              <a:t>It takes a full budget process to cut spending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5400" y="1427941"/>
            <a:ext cx="3860214" cy="2792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320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Angles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1466</Words>
  <Application>Microsoft Office PowerPoint</Application>
  <PresentationFormat>On-screen Show (16:9)</PresentationFormat>
  <Paragraphs>242</Paragraphs>
  <Slides>37</Slides>
  <Notes>37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37</vt:i4>
      </vt:variant>
    </vt:vector>
  </HeadingPairs>
  <TitlesOfParts>
    <vt:vector size="40" baseType="lpstr">
      <vt:lpstr>Angles</vt:lpstr>
      <vt:lpstr>Office Theme</vt:lpstr>
      <vt:lpstr>1_Angles</vt:lpstr>
      <vt:lpstr>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we fight back: Anti-deficiency act</vt:lpstr>
      <vt:lpstr>The Rise of the states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Epa’s New water rule Waters of the U.s.</vt:lpstr>
      <vt:lpstr>Fighting back to block WOTUS 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2015-01-22T15:46:37Z</dcterms:created>
  <dcterms:modified xsi:type="dcterms:W3CDTF">2016-02-19T00:34:41Z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1033</vt:i4>
  </property>
  <property fmtid="{D5CDD505-2E9C-101B-9397-08002B2CF9AE}" pid="3" name="_Version">
    <vt:lpwstr>12.0.4518</vt:lpwstr>
  </property>
</Properties>
</file>