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6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38"/>
  </p:normalViewPr>
  <p:slideViewPr>
    <p:cSldViewPr snapToGrid="0" snapToObjects="1">
      <p:cViewPr varScale="1">
        <p:scale>
          <a:sx n="97" d="100"/>
          <a:sy n="97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0944-FADF-9B42-A07B-D9B5A2FF4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E2332-AFF2-DC43-BCDF-41F29DBC7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11FAA-596A-BD43-806B-0A1078A9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3E77F-5473-FB42-8B8F-6076E09A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09B26-D341-E642-A83E-5BD5207D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41665-5023-A54F-8F13-AAE8823C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24C7E-22AE-424E-AC15-2AB61263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EC827-DE1B-564A-9F60-1526DAC9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F731B-4127-6D41-BDA5-730DE85C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45C8-594C-DD49-9525-3F2D31E3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50F2AE-1262-DC40-8978-80D74D8E2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1F7EA-A7A7-3C4D-AC7E-6A865742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0410A-A77D-304E-82FA-EAE1DF85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4C964-81DF-C243-8724-E9720B28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5F6B0-011A-3A44-96DA-91781712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0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0140E-B707-784B-9F3E-FED53DB1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86665-37D3-9148-80BC-6911415AD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13DEF-E737-5C40-9113-44CAC4F6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0E310-AE9E-1B4E-BAFA-C138DD1B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2583E-7575-E04A-9383-B73CB12CA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4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E7CA6-3F81-8D43-B9A1-C128CB56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C90A7-F60C-8B41-BB02-78015DD0C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9C248-883C-9E40-9C3D-B0FE589C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0DF91-41BB-AF44-8156-ABCB6E8A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5D5C5-326D-E341-9EEF-7186F8E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FDB4-7B2C-5A46-8B28-2A13D023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473DB-9D23-2D4B-B1C7-EB41A7D7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C1F985-18C8-EA4D-B34A-5F4015896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5DB68-0B18-3744-B4B3-9FAC67B0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117FC-B16E-144F-9916-71160D5C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AA68E-4FCF-3F47-BAAC-63B1E3A6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9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8D790-98EF-134B-B4DB-7C4A79CE6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06BE9-89E8-AE49-9D23-EB4882130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7E7E7-A958-EA4A-8C24-39870C25B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A39DF-A54C-F64A-9D0E-1CC5FDA8D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F8482-02C0-434F-A266-B965A9671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9F0DB-5F51-FA4B-9113-CFBED54A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6FF64E-A58A-4647-8938-3B764D0C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ABF432-6A2A-4B47-AE3A-E5C7FE18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E6C0E-5A30-7142-BDDC-1C4E7A43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736A2-89F9-E444-8AC1-51577F49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10FC2-F6DF-FC4F-A5B6-7C07C3B4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97FA2-1226-6545-85B0-3833A7F2D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EFB287-08ED-FD49-A962-3DF0EB1E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8A969-4911-9142-8E84-ED86EA5B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DB432-3B6D-0F4F-887C-83001182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1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AFC0-E636-E544-9A79-7ED6988F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444CC-963E-674E-BBC2-C825B8918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5E87D-5E3C-1B49-9B6B-AECB29F44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D9916-CCA3-4247-B87F-9B64493F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17A40-566E-4A49-A813-268A8AB3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88BBF-58CE-6943-A8C0-97F29E71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E94C3-4611-A546-AC46-74F583FB1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3A1BC-25C7-BB42-8F77-5B8F8B958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7003C-2144-4D42-851C-AD2EE779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EF6AE-106D-474A-A5F8-F46788A0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C899B-7481-4444-9EBA-13613875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9779B-931F-B245-9214-978C0210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6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21523-FBF4-AB46-A090-323DA1D2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9E9C3-E033-3549-AF1C-0D8FF693D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F0A91-7098-F149-92B8-136C39F69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A165D-8227-EA43-BB7A-40D08FDDDC1B}" type="datetimeFigureOut">
              <a:rPr lang="en-US" smtClean="0"/>
              <a:t>12/3/21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56B78-189B-A444-89A2-DEAC2B2C3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30182-5A0F-2B47-98B5-D345503C0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CCBE-215F-B246-BA60-8C3C364C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holmes@nexxusconsulting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bholmes@nexxusconsultin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448C4-5D41-C04C-A3C8-76A46D0CC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Fast Facts about the Infrastructure Investment and Jobs Act (IIJA) and Its Implications for Arizona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6F76D-BDAC-184A-B239-386E285CF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8661"/>
            <a:ext cx="9144000" cy="1417982"/>
          </a:xfrm>
        </p:spPr>
        <p:txBody>
          <a:bodyPr/>
          <a:lstStyle/>
          <a:p>
            <a:r>
              <a:rPr lang="en-US" dirty="0"/>
              <a:t>Bob Holmes, Partner, Nexxus Consulting, LLC</a:t>
            </a:r>
          </a:p>
          <a:p>
            <a:r>
              <a:rPr lang="en-US" dirty="0">
                <a:hlinkClick r:id="rId2"/>
              </a:rPr>
              <a:t>bholmes@nexxusconsulting.com</a:t>
            </a:r>
            <a:endParaRPr lang="en-US" dirty="0"/>
          </a:p>
          <a:p>
            <a:r>
              <a:rPr lang="en-US" dirty="0"/>
              <a:t>202.256.6566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A49B-918A-284A-8706-2B483914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$65 billion </a:t>
            </a:r>
            <a:r>
              <a:rPr lang="en-US" dirty="0"/>
              <a:t>for rural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3B18A-FC07-AA48-B903-FE242C492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/>
              <a:t>$100 million or more </a:t>
            </a:r>
            <a:r>
              <a:rPr lang="en-US" sz="3500" dirty="0"/>
              <a:t>expected to go to Arizona to expand affordable, high-speed access.</a:t>
            </a:r>
          </a:p>
          <a:p>
            <a:pPr lvl="0" fontAlgn="base"/>
            <a:r>
              <a:rPr lang="en-US" b="1" dirty="0"/>
              <a:t>$42.45 billion in block grants to states for the purpose of broadband deployment</a:t>
            </a:r>
            <a:r>
              <a:rPr lang="en-US" dirty="0"/>
              <a:t>, with an emphasis on unserved or underserved communities, with a dedicated set-aside for states like Arizona which has a number of rural communities where construction costs for broadband projects are higher. </a:t>
            </a:r>
          </a:p>
          <a:p>
            <a:pPr lvl="0" fontAlgn="base"/>
            <a:r>
              <a:rPr lang="en-US" b="1" dirty="0"/>
              <a:t>$1 billion in discretionary grants for “Middle Mile” broadband projects</a:t>
            </a:r>
            <a:r>
              <a:rPr lang="en-US" dirty="0"/>
              <a:t>, which seek to narrow the gap between a community and access to high-speed broadband infrastructure. </a:t>
            </a:r>
          </a:p>
          <a:p>
            <a:pPr lvl="0" fontAlgn="base"/>
            <a:r>
              <a:rPr lang="en-US" b="1" dirty="0"/>
              <a:t>$14.2 billion for the creation of a permanent Affordable Connectivity Benefit program</a:t>
            </a:r>
            <a:r>
              <a:rPr lang="en-US" dirty="0"/>
              <a:t>, which will provide a $30 per month voucher to low-income families to be used to afford internet access.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810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323A-1F9F-9E44-81E2-F5758840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$25 billion </a:t>
            </a:r>
            <a:r>
              <a:rPr lang="en-US" dirty="0"/>
              <a:t>for airports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D1442-201D-8341-A8E0-D9D50AE0D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several of the COVID relief packages, much of this funding will be formula funding to airports through the Airport Improvement Program (AIP)</a:t>
            </a:r>
          </a:p>
          <a:p>
            <a:endParaRPr lang="en-US" dirty="0"/>
          </a:p>
          <a:p>
            <a:r>
              <a:rPr lang="en-US" dirty="0"/>
              <a:t>If you have an airport on the NPIAS and currently receive AIP entitlement funding, you can expect additional funds through IIJA</a:t>
            </a:r>
          </a:p>
          <a:p>
            <a:endParaRPr lang="en-US" dirty="0"/>
          </a:p>
          <a:p>
            <a:r>
              <a:rPr lang="en-US" dirty="0"/>
              <a:t>Remaining funding will be issued on a competitive, or discretionary, grant program.</a:t>
            </a:r>
          </a:p>
        </p:txBody>
      </p:sp>
    </p:spTree>
    <p:extLst>
      <p:ext uri="{BB962C8B-B14F-4D97-AF65-F5344CB8AC3E}">
        <p14:creationId xmlns:p14="http://schemas.microsoft.com/office/powerpoint/2010/main" val="395128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C435-302F-D341-9EE3-2E653610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$8.3 billion </a:t>
            </a:r>
            <a:r>
              <a:rPr lang="en-US" dirty="0"/>
              <a:t>for Western Water Infrastructure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5158-2775-A842-8C46-23EA57BE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 funds to make Arizona more resilient to drought by funding repair of aging dams and funding Arizona’s Drought Contingency Plan.</a:t>
            </a:r>
          </a:p>
          <a:p>
            <a:pPr lvl="1"/>
            <a:r>
              <a:rPr lang="en-US" dirty="0"/>
              <a:t>IIJA contains </a:t>
            </a:r>
            <a:r>
              <a:rPr lang="en-US" b="1" dirty="0"/>
              <a:t>$3.2 billion </a:t>
            </a:r>
            <a:r>
              <a:rPr lang="en-US" dirty="0"/>
              <a:t>for Bureau of Reclamation (</a:t>
            </a:r>
            <a:r>
              <a:rPr lang="en-US" dirty="0" err="1"/>
              <a:t>BoR</a:t>
            </a:r>
            <a:r>
              <a:rPr lang="en-US" dirty="0"/>
              <a:t>) water infrastructure repair, upgrades and replacement including fully funding the backlog of hundred of millions of dollars and more than 150 projects in Arizona to improve efficiency.</a:t>
            </a:r>
          </a:p>
          <a:p>
            <a:pPr lvl="2"/>
            <a:r>
              <a:rPr lang="en-US" b="1" dirty="0"/>
              <a:t>Includes multiple projects in Pinal County along the CAP canals.</a:t>
            </a:r>
          </a:p>
          <a:p>
            <a:pPr lvl="1"/>
            <a:r>
              <a:rPr lang="en-US" b="1" dirty="0"/>
              <a:t>$2.5 billion</a:t>
            </a:r>
            <a:r>
              <a:rPr lang="en-US" dirty="0"/>
              <a:t> to fully fund enacted Indian Water Rights Settlements including the Gila River Indian Community’s.</a:t>
            </a:r>
          </a:p>
          <a:p>
            <a:pPr lvl="1"/>
            <a:r>
              <a:rPr lang="en-US" dirty="0"/>
              <a:t>$400 million for </a:t>
            </a:r>
            <a:r>
              <a:rPr lang="en-US" dirty="0" err="1"/>
              <a:t>WaterSmart</a:t>
            </a:r>
            <a:r>
              <a:rPr lang="en-US" dirty="0"/>
              <a:t> grant to promote water efficiency for farmers and irrigation systems, such as lining canals. </a:t>
            </a:r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799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8762-3B43-CC47-ACC9-6B6D5420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$55 billion </a:t>
            </a:r>
            <a:r>
              <a:rPr lang="en-US" sz="3600" dirty="0"/>
              <a:t>for Drinking and Wastewater Infrastructure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34062-ECA3-A043-8DF4-95DFB378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$210.8 million annually for Arizona from the EPA’s Drinking Water State Revolving Loan fund</a:t>
            </a:r>
            <a:r>
              <a:rPr lang="en-US" dirty="0"/>
              <a:t>, which provides much-needed funding to help public and private drinking water systems finance significant infrastructure investments.</a:t>
            </a:r>
            <a:r>
              <a:rPr lang="en-US" b="1" dirty="0"/>
              <a:t> </a:t>
            </a:r>
            <a:endParaRPr lang="en-US" dirty="0"/>
          </a:p>
          <a:p>
            <a:pPr lvl="0" fontAlgn="base"/>
            <a:r>
              <a:rPr lang="en-US" b="1" dirty="0"/>
              <a:t>$79.6 million annually for Arizona from the EPA’s Clean Water State Revolving Loan Fund</a:t>
            </a:r>
            <a:r>
              <a:rPr lang="en-US" dirty="0"/>
              <a:t>, which provides much-needed funding to help public wastewater systems finance significant infrastructure investments.</a:t>
            </a:r>
            <a:r>
              <a:rPr lang="en-US" b="1" dirty="0"/>
              <a:t> </a:t>
            </a:r>
          </a:p>
          <a:p>
            <a:pPr lvl="0" fontAlgn="base"/>
            <a:r>
              <a:rPr lang="en-US" b="1" dirty="0"/>
              <a:t>$10 billion for per- and polyfluoroalkyl substances (PFAS) remediation and clean-up.</a:t>
            </a:r>
          </a:p>
          <a:p>
            <a:pPr lvl="1" fontAlgn="base"/>
            <a:r>
              <a:rPr lang="en-US" u="sng" dirty="0"/>
              <a:t>Arizona will receive approximately $72 million in PFAS remediation funding for drinking water systems each year through the Drinking Water State Revolving Fund.</a:t>
            </a:r>
          </a:p>
          <a:p>
            <a:pPr lvl="1" fontAlgn="base"/>
            <a:r>
              <a:rPr lang="en-US" u="sng" dirty="0"/>
              <a:t>Arizona will receive approximately $6.8 million in PFAS remediation funding for groundwater and wastewater systems per year through the Clean Water State Revolving Fund. </a:t>
            </a:r>
            <a:endParaRPr lang="en-US" dirty="0"/>
          </a:p>
          <a:p>
            <a:pPr lvl="1" fontAlgn="base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4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1F2EA-2256-8347-907B-65F78C5D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$16 billion </a:t>
            </a:r>
            <a:r>
              <a:rPr lang="en-US" dirty="0"/>
              <a:t>for Ports and Waterways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3FA32-663E-7F48-BD86-CE808E923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Fully funds the priority list including three important Land Ports of Entry (LPOE) projects for Arizona</a:t>
            </a:r>
          </a:p>
          <a:p>
            <a:pPr lvl="1"/>
            <a:r>
              <a:rPr lang="en-US" dirty="0"/>
              <a:t>$147 million for the San Luis Port of Entry</a:t>
            </a:r>
          </a:p>
          <a:p>
            <a:pPr lvl="1"/>
            <a:r>
              <a:rPr lang="en-US" dirty="0"/>
              <a:t>$216 million for the new commercial Douglas Port of Entry</a:t>
            </a:r>
          </a:p>
          <a:p>
            <a:pPr lvl="1"/>
            <a:r>
              <a:rPr lang="en-US" dirty="0"/>
              <a:t>$184 million for rehab at the current Douglas Port of Entry</a:t>
            </a:r>
          </a:p>
          <a:p>
            <a:pPr marL="457200" lvl="1" indent="0">
              <a:buNone/>
            </a:pPr>
            <a:r>
              <a:rPr lang="en-US" b="1" dirty="0"/>
              <a:t>For the state, this translates into additional tourism and commerce entering, which will strengthen its economic base. </a:t>
            </a:r>
          </a:p>
          <a:p>
            <a:r>
              <a:rPr lang="en-US" dirty="0"/>
              <a:t>Additional $9.55 billion for the Army Corps of Engineers</a:t>
            </a:r>
          </a:p>
          <a:p>
            <a:pPr lvl="1"/>
            <a:r>
              <a:rPr lang="en-US" dirty="0"/>
              <a:t>Includes an additional $5.15 billion to address backlog of authorized construction projects</a:t>
            </a:r>
          </a:p>
          <a:p>
            <a:pPr lvl="2"/>
            <a:r>
              <a:rPr lang="en-US"/>
              <a:t>Could help facilitate expedited construction funds for Lower Santa Cruz River watershed project.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20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6D553-2B8F-D342-A5F2-BFEF8E15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Approximately </a:t>
            </a:r>
            <a:r>
              <a:rPr lang="en-US" sz="4000" b="1" dirty="0"/>
              <a:t>$12 billion </a:t>
            </a:r>
            <a:r>
              <a:rPr lang="en-US" sz="4000" dirty="0"/>
              <a:t>to Address Tribal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1002-B63C-E84E-A238-B3F7FB50B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Funding will be used to address tribal water, broadband and transportation infrastructure on Indian lands including Arizona’s 22 federally-recognized tribes.</a:t>
            </a:r>
          </a:p>
        </p:txBody>
      </p:sp>
    </p:spTree>
    <p:extLst>
      <p:ext uri="{BB962C8B-B14F-4D97-AF65-F5344CB8AC3E}">
        <p14:creationId xmlns:p14="http://schemas.microsoft.com/office/powerpoint/2010/main" val="2490778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7D793-5836-A243-88C8-1F5400C7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Potential Programs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57D85-925B-B04D-8C20-7EF85EF19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$65 billion </a:t>
            </a:r>
            <a:r>
              <a:rPr lang="en-US" dirty="0"/>
              <a:t>for grid reliability and resiliency</a:t>
            </a:r>
          </a:p>
          <a:p>
            <a:r>
              <a:rPr lang="en-US" b="1" dirty="0"/>
              <a:t>$15 billion </a:t>
            </a:r>
            <a:r>
              <a:rPr lang="en-US" dirty="0"/>
              <a:t>for lead pipe removal of which Arizona will receive approximately $54 million per year (over the next five years)</a:t>
            </a:r>
          </a:p>
          <a:p>
            <a:r>
              <a:rPr lang="en-US" b="1" dirty="0"/>
              <a:t>$3.5 billion </a:t>
            </a:r>
            <a:r>
              <a:rPr lang="en-US" dirty="0"/>
              <a:t>for Superfund clean-up.</a:t>
            </a:r>
          </a:p>
          <a:p>
            <a:r>
              <a:rPr lang="en-US" b="1" dirty="0"/>
              <a:t>$1.5 bill</a:t>
            </a:r>
            <a:r>
              <a:rPr lang="en-US" dirty="0"/>
              <a:t>ion for the Brownfields program.</a:t>
            </a:r>
          </a:p>
          <a:p>
            <a:r>
              <a:rPr lang="en-US" b="1" dirty="0"/>
              <a:t>$7.5 billion </a:t>
            </a:r>
            <a:r>
              <a:rPr lang="en-US" dirty="0"/>
              <a:t>in a competitive grant program to replace diesel burning school busses with zero- or low-emission busses.</a:t>
            </a:r>
          </a:p>
          <a:p>
            <a:r>
              <a:rPr lang="en-US" b="1" dirty="0"/>
              <a:t>$8.25 billion </a:t>
            </a:r>
            <a:r>
              <a:rPr lang="en-US" dirty="0"/>
              <a:t>for wildfire management including programs to help build defensible space against wildfires to prevent catastrophic events such as the Telegraph Fire.</a:t>
            </a:r>
          </a:p>
          <a:p>
            <a:r>
              <a:rPr lang="en-US" b="1" dirty="0"/>
              <a:t>$1 billion </a:t>
            </a:r>
            <a:r>
              <a:rPr lang="en-US" dirty="0"/>
              <a:t>for the National Infrastructure Project Assistance Program to promote expedited planning, environmental reviews and construction of projects of national and regional significance for projects such I-10 expansion and I-11.</a:t>
            </a:r>
          </a:p>
        </p:txBody>
      </p:sp>
    </p:spTree>
    <p:extLst>
      <p:ext uri="{BB962C8B-B14F-4D97-AF65-F5344CB8AC3E}">
        <p14:creationId xmlns:p14="http://schemas.microsoft.com/office/powerpoint/2010/main" val="2903232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3B0B-603D-AC48-8D13-F52648E9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Questions/Comments: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035C-2A35-5C45-A936-5E16CE79B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Bob Holmes, Partner, Nexxus Consulting</a:t>
            </a:r>
          </a:p>
          <a:p>
            <a:pPr marL="0" indent="0" algn="ctr">
              <a:buNone/>
            </a:pPr>
            <a:r>
              <a:rPr lang="en-US" sz="4000" dirty="0">
                <a:hlinkClick r:id="rId2"/>
              </a:rPr>
              <a:t>bholmes@nexxusconsulting.com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202.256.6566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0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8F189-1BEF-E444-960B-DEBA8DAB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in the IIJA?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DEC91-3E87-9448-8920-CBFC4445F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$1.2 trillion in authorization and $550 million in appropriations.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r>
              <a:rPr lang="en-US" dirty="0"/>
              <a:t>Authorization, as its name implies, allows for spending up to a certain amount, while appropriations fund programs and projects.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For context, the previous authorization, known as the FAST Act, authorized $305 billion over five years. 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The IIJA has nearly 400 percent more in funding authorization.</a:t>
            </a:r>
          </a:p>
          <a:p>
            <a:pPr lvl="2"/>
            <a:r>
              <a:rPr lang="en-US" dirty="0"/>
              <a:t>New programs, such as broadband, were not part of the FAST Act, so the increases in “traditional” infrastructure programs are not on the magnitude of 400 percent increases.</a:t>
            </a:r>
          </a:p>
        </p:txBody>
      </p:sp>
    </p:spTree>
    <p:extLst>
      <p:ext uri="{BB962C8B-B14F-4D97-AF65-F5344CB8AC3E}">
        <p14:creationId xmlns:p14="http://schemas.microsoft.com/office/powerpoint/2010/main" val="320145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C6874-93C1-254A-8DF3-5FA96882D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IIJA Toplines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E80A3-F9FA-D845-9DAD-4032AAE8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$550 billion in NEW spending</a:t>
            </a:r>
          </a:p>
          <a:p>
            <a:pPr lvl="1"/>
            <a:r>
              <a:rPr lang="en-US" sz="2800" b="1" dirty="0"/>
              <a:t>$110 billion </a:t>
            </a:r>
            <a:r>
              <a:rPr lang="en-US" sz="2800" dirty="0"/>
              <a:t>for Roads, Bridges and Major Projects</a:t>
            </a:r>
          </a:p>
          <a:p>
            <a:pPr lvl="1"/>
            <a:r>
              <a:rPr lang="en-US" sz="2800" b="1" dirty="0"/>
              <a:t>$66 billion </a:t>
            </a:r>
            <a:r>
              <a:rPr lang="en-US" sz="2800" dirty="0"/>
              <a:t>for Passenger and Freight Rail, including Amtrak</a:t>
            </a:r>
          </a:p>
          <a:p>
            <a:pPr lvl="1"/>
            <a:r>
              <a:rPr lang="en-US" sz="2800" b="1" dirty="0"/>
              <a:t>$11 billion </a:t>
            </a:r>
            <a:r>
              <a:rPr lang="en-US" sz="2800" dirty="0"/>
              <a:t>for Highway, Pedestrian and Pipeline Safety and Repair</a:t>
            </a:r>
          </a:p>
          <a:p>
            <a:pPr lvl="1"/>
            <a:r>
              <a:rPr lang="en-US" sz="2800" b="1" dirty="0"/>
              <a:t>$39.2 billion </a:t>
            </a:r>
            <a:r>
              <a:rPr lang="en-US" sz="2800" dirty="0"/>
              <a:t>for public transit</a:t>
            </a:r>
          </a:p>
          <a:p>
            <a:pPr lvl="1"/>
            <a:r>
              <a:rPr lang="en-US" sz="2800" b="1" dirty="0"/>
              <a:t>$65 billion </a:t>
            </a:r>
            <a:r>
              <a:rPr lang="en-US" sz="2800" dirty="0"/>
              <a:t>for broadband</a:t>
            </a:r>
          </a:p>
          <a:p>
            <a:pPr lvl="1"/>
            <a:r>
              <a:rPr lang="en-US" sz="2800" b="1" dirty="0"/>
              <a:t>$16.6 billion </a:t>
            </a:r>
            <a:r>
              <a:rPr lang="en-US" sz="2800" dirty="0"/>
              <a:t>for ports and waterways</a:t>
            </a:r>
          </a:p>
          <a:p>
            <a:pPr lvl="1"/>
            <a:r>
              <a:rPr lang="en-US" sz="2800" b="1" dirty="0"/>
              <a:t>$25 billion </a:t>
            </a:r>
            <a:r>
              <a:rPr lang="en-US" sz="2800" dirty="0"/>
              <a:t>for airports</a:t>
            </a:r>
          </a:p>
          <a:p>
            <a:pPr lvl="1"/>
            <a:r>
              <a:rPr lang="en-US" sz="2800" b="1" dirty="0"/>
              <a:t>$55 billion </a:t>
            </a:r>
            <a:r>
              <a:rPr lang="en-US" sz="2800" dirty="0"/>
              <a:t>for water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92834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D0CEB-F856-DA47-A66D-DA40EEF0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IIJA Toplines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5A43-A04A-1A4E-9686-9AEBEC842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$65 billion </a:t>
            </a:r>
            <a:r>
              <a:rPr lang="en-US" dirty="0"/>
              <a:t>for power and grid</a:t>
            </a:r>
          </a:p>
          <a:p>
            <a:r>
              <a:rPr lang="en-US" b="1" dirty="0"/>
              <a:t>$47.2 billion </a:t>
            </a:r>
            <a:r>
              <a:rPr lang="en-US" dirty="0"/>
              <a:t>for resiliency</a:t>
            </a:r>
          </a:p>
          <a:p>
            <a:r>
              <a:rPr lang="en-US" b="1" dirty="0"/>
              <a:t>$7.5 billion </a:t>
            </a:r>
            <a:r>
              <a:rPr lang="en-US" dirty="0"/>
              <a:t>for “clean” school busses and ferries</a:t>
            </a:r>
          </a:p>
          <a:p>
            <a:r>
              <a:rPr lang="en-US" b="1" dirty="0"/>
              <a:t>$7.5 billion </a:t>
            </a:r>
            <a:r>
              <a:rPr lang="en-US" dirty="0"/>
              <a:t>for electric vehicle charging</a:t>
            </a:r>
          </a:p>
          <a:p>
            <a:r>
              <a:rPr lang="en-US" b="1" dirty="0"/>
              <a:t>$1 billion </a:t>
            </a:r>
            <a:r>
              <a:rPr lang="en-US" dirty="0"/>
              <a:t>for reconnecting communities</a:t>
            </a:r>
          </a:p>
          <a:p>
            <a:r>
              <a:rPr lang="en-US" b="1" dirty="0"/>
              <a:t>$21 billion </a:t>
            </a:r>
            <a:r>
              <a:rPr lang="en-US" dirty="0"/>
              <a:t>to address legacy pollution</a:t>
            </a:r>
          </a:p>
          <a:p>
            <a:r>
              <a:rPr lang="en-US" b="1" dirty="0"/>
              <a:t>$8.3 billion </a:t>
            </a:r>
            <a:r>
              <a:rPr lang="en-US" dirty="0"/>
              <a:t>for western water infrastructure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sz="3600" b="1" dirty="0"/>
              <a:t>TOTAL = $550 billion</a:t>
            </a:r>
          </a:p>
        </p:txBody>
      </p:sp>
    </p:spTree>
    <p:extLst>
      <p:ext uri="{BB962C8B-B14F-4D97-AF65-F5344CB8AC3E}">
        <p14:creationId xmlns:p14="http://schemas.microsoft.com/office/powerpoint/2010/main" val="82036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3F63-63C4-C441-A0CB-65256E71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/>
          <a:lstStyle/>
          <a:p>
            <a:pPr algn="ctr"/>
            <a:r>
              <a:rPr lang="en-US" dirty="0"/>
              <a:t>How is the bill paid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53905-77EF-D143-AB1F-5E19A697C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149"/>
            <a:ext cx="10515600" cy="5378726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$210 billion </a:t>
            </a:r>
            <a:r>
              <a:rPr lang="en-US" dirty="0"/>
              <a:t>in certain unused COVID relief dollars</a:t>
            </a:r>
          </a:p>
          <a:p>
            <a:r>
              <a:rPr lang="en-US" b="1" dirty="0"/>
              <a:t>$51 billion </a:t>
            </a:r>
            <a:r>
              <a:rPr lang="en-US" dirty="0"/>
              <a:t>from delaying the Medicare Part D rebate rule.</a:t>
            </a:r>
          </a:p>
          <a:p>
            <a:r>
              <a:rPr lang="en-US" b="1" dirty="0"/>
              <a:t>$53 billion </a:t>
            </a:r>
            <a:r>
              <a:rPr lang="en-US" dirty="0"/>
              <a:t>from savings by certain states returning unused UI supplement.</a:t>
            </a:r>
          </a:p>
          <a:p>
            <a:r>
              <a:rPr lang="en-US" b="1" dirty="0"/>
              <a:t>$20 billion </a:t>
            </a:r>
            <a:r>
              <a:rPr lang="en-US" dirty="0"/>
              <a:t>from sales of future spectrum auctions </a:t>
            </a:r>
          </a:p>
          <a:p>
            <a:r>
              <a:rPr lang="en-US" b="1" dirty="0"/>
              <a:t>$67 billion </a:t>
            </a:r>
            <a:r>
              <a:rPr lang="en-US" dirty="0"/>
              <a:t>from February 2021 proceeds from the c-band auction</a:t>
            </a:r>
          </a:p>
          <a:p>
            <a:r>
              <a:rPr lang="en-US" b="1" dirty="0"/>
              <a:t>$56 billion </a:t>
            </a:r>
            <a:r>
              <a:rPr lang="en-US" dirty="0"/>
              <a:t>in economic growth resulting from a 33 percent return on these long-term infrastructure projects</a:t>
            </a:r>
          </a:p>
          <a:p>
            <a:r>
              <a:rPr lang="en-US" b="1" dirty="0"/>
              <a:t>$28 billion </a:t>
            </a:r>
            <a:r>
              <a:rPr lang="en-US" dirty="0"/>
              <a:t>from reporting requirements to cryptocurrency</a:t>
            </a:r>
          </a:p>
          <a:p>
            <a:r>
              <a:rPr lang="en-US" b="1" dirty="0"/>
              <a:t>$21 billion </a:t>
            </a:r>
            <a:r>
              <a:rPr lang="en-US" dirty="0"/>
              <a:t>from extending fees on Government Sponsored Enterprises (GSEs)</a:t>
            </a:r>
          </a:p>
          <a:p>
            <a:r>
              <a:rPr lang="en-US" b="1" dirty="0"/>
              <a:t>$14.45 billion </a:t>
            </a:r>
            <a:r>
              <a:rPr lang="en-US" dirty="0"/>
              <a:t>from reinstating certain Superfund fees</a:t>
            </a:r>
          </a:p>
          <a:p>
            <a:r>
              <a:rPr lang="en-US" b="1" dirty="0"/>
              <a:t>$8.7 billion </a:t>
            </a:r>
            <a:r>
              <a:rPr lang="en-US" dirty="0"/>
              <a:t>from the mandatory sequester</a:t>
            </a:r>
          </a:p>
          <a:p>
            <a:r>
              <a:rPr lang="en-US" b="1" dirty="0"/>
              <a:t>$6 billion </a:t>
            </a:r>
            <a:r>
              <a:rPr lang="en-US" dirty="0"/>
              <a:t>from extending custom users fees</a:t>
            </a:r>
          </a:p>
          <a:p>
            <a:r>
              <a:rPr lang="en-US" b="1" dirty="0"/>
              <a:t>$6 billion </a:t>
            </a:r>
            <a:r>
              <a:rPr lang="en-US" dirty="0"/>
              <a:t>in sales from the Strategic Petroleum Reserve</a:t>
            </a:r>
          </a:p>
          <a:p>
            <a:r>
              <a:rPr lang="en-US" b="1" dirty="0"/>
              <a:t>$3 billion </a:t>
            </a:r>
            <a:r>
              <a:rPr lang="en-US" dirty="0"/>
              <a:t>in savings from reducing Medicare spending on discarded medications from large, single-use drug vials.</a:t>
            </a:r>
          </a:p>
          <a:p>
            <a:r>
              <a:rPr lang="en-US" b="1" dirty="0"/>
              <a:t>$2.9 billion </a:t>
            </a:r>
            <a:r>
              <a:rPr lang="en-US" dirty="0"/>
              <a:t>from extending available interest rate smoothing options for defined benefit pension plans.</a:t>
            </a:r>
          </a:p>
          <a:p>
            <a:pPr marL="0" indent="0" algn="ctr">
              <a:buNone/>
            </a:pPr>
            <a:r>
              <a:rPr lang="en-US" sz="3800" b="1" dirty="0"/>
              <a:t>TOTAL = $547.05 billion</a:t>
            </a:r>
          </a:p>
        </p:txBody>
      </p:sp>
    </p:spTree>
    <p:extLst>
      <p:ext uri="{BB962C8B-B14F-4D97-AF65-F5344CB8AC3E}">
        <p14:creationId xmlns:p14="http://schemas.microsoft.com/office/powerpoint/2010/main" val="386893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4CE8B-BAAE-A541-B135-70D25D01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53C71-A93C-254D-9202-43A80151C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295"/>
            <a:ext cx="10515600" cy="4301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baseline="30000" dirty="0"/>
          </a:p>
          <a:p>
            <a:pPr marL="0" indent="0" algn="ctr">
              <a:buNone/>
            </a:pPr>
            <a:r>
              <a:rPr lang="en-US" sz="8000" baseline="30000" dirty="0"/>
              <a:t>What does the IIJA Mean for Arizona?....</a:t>
            </a:r>
          </a:p>
        </p:txBody>
      </p:sp>
    </p:spTree>
    <p:extLst>
      <p:ext uri="{BB962C8B-B14F-4D97-AF65-F5344CB8AC3E}">
        <p14:creationId xmlns:p14="http://schemas.microsoft.com/office/powerpoint/2010/main" val="306364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4F6A-EC42-9D44-8E4A-8CBCBE40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b="1" dirty="0"/>
              <a:t>$110 billion for road and bridge repairs: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7CF09-2706-6847-A456-CC5E33997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b="1" dirty="0"/>
              <a:t>$5 billion, or $1 billion annually for the next five years</a:t>
            </a:r>
            <a:r>
              <a:rPr lang="en-US" dirty="0"/>
              <a:t> – in addition to annual appropriations –</a:t>
            </a:r>
            <a:r>
              <a:rPr lang="en-US" b="1" dirty="0"/>
              <a:t> </a:t>
            </a:r>
            <a:r>
              <a:rPr lang="en-US" dirty="0"/>
              <a:t>is expected to be funneled through ADOT to address major highway repairs</a:t>
            </a:r>
          </a:p>
          <a:p>
            <a:pPr lvl="1"/>
            <a:r>
              <a:rPr lang="en-US" b="1" dirty="0"/>
              <a:t>$225 million </a:t>
            </a:r>
            <a:r>
              <a:rPr lang="en-US" dirty="0"/>
              <a:t>is expected to be dedicated to repair and/or replace approximately 132 deficient bridges in the state.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</a:t>
            </a:r>
            <a:r>
              <a:rPr lang="en-US" i="1" dirty="0"/>
              <a:t>should</a:t>
            </a:r>
            <a:r>
              <a:rPr lang="en-US" dirty="0"/>
              <a:t> allow ADOT to build new roads and improvements – such as SR 347 widening and the Maricopa-Casa Grande Highway improvements </a:t>
            </a:r>
          </a:p>
          <a:p>
            <a:pPr marL="0" indent="0">
              <a:buNone/>
            </a:pPr>
            <a:r>
              <a:rPr lang="en-US" dirty="0"/>
              <a:t>ADOT’s primary responsibility now is as a pavement preservation program.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0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EC64-4DAB-934E-A3BF-5273BA4E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$39 billion for Transit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AC6B2-1E06-9044-9C36-F0FC3A966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r>
              <a:rPr lang="en-US" sz="2800" b="1" dirty="0"/>
              <a:t>$884 million </a:t>
            </a:r>
            <a:r>
              <a:rPr lang="en-US" sz="2800" dirty="0"/>
              <a:t>for transit to Arizona through formula funds</a:t>
            </a:r>
          </a:p>
          <a:p>
            <a:pPr marL="1371600" lvl="3" indent="0">
              <a:buNone/>
            </a:pPr>
            <a:endParaRPr lang="en-US" sz="2800" dirty="0"/>
          </a:p>
          <a:p>
            <a:pPr lvl="3"/>
            <a:r>
              <a:rPr lang="en-US" sz="2800" dirty="0"/>
              <a:t>Includes formula funds (5307) for transit agencies such as CART.</a:t>
            </a:r>
          </a:p>
          <a:p>
            <a:pPr lvl="3"/>
            <a:endParaRPr lang="en-US" sz="2800" dirty="0"/>
          </a:p>
          <a:p>
            <a:pPr lvl="3"/>
            <a:r>
              <a:rPr lang="en-US" sz="2800" dirty="0"/>
              <a:t>Small Transit Intensive Communities (STIC) funding </a:t>
            </a:r>
          </a:p>
          <a:p>
            <a:pPr lvl="4"/>
            <a:r>
              <a:rPr lang="en-US" sz="2800" dirty="0"/>
              <a:t>Increased from 2 to 3 percent set aside in the 5307.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1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7" name="Rectangle 13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3B702-8C09-3845-81D9-947A62ACF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800"/>
              <a:t>$66 billion for Amtrak and Passenger Rail</a:t>
            </a:r>
          </a:p>
        </p:txBody>
      </p:sp>
      <p:sp>
        <p:nvSpPr>
          <p:cNvPr id="102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4AFB8-05AE-454C-9F24-B69C2280D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Proposed Amtrak service between Phoenix and Tucson would involve $925-million in capital investment. 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1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Map courtesy of Amtrak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 descr="Diagram&#10;&#10;Description automatically generated">
            <a:extLst>
              <a:ext uri="{FF2B5EF4-FFF2-40B4-BE49-F238E27FC236}">
                <a16:creationId xmlns:a16="http://schemas.microsoft.com/office/drawing/2014/main" id="{81A71D7A-29E6-9441-AE13-045A87E7C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176662"/>
            <a:ext cx="6903720" cy="450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27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3994</TotalTime>
  <Words>1377</Words>
  <Application>Microsoft Macintosh PowerPoint</Application>
  <PresentationFormat>Widescreen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Fast Facts about the Infrastructure Investment and Jobs Act (IIJA) and Its Implications for Arizona</vt:lpstr>
      <vt:lpstr>What’s in the IIJA?</vt:lpstr>
      <vt:lpstr>IIJA Toplines</vt:lpstr>
      <vt:lpstr>IIJA Toplines (cont.)</vt:lpstr>
      <vt:lpstr>How is the bill paid for?</vt:lpstr>
      <vt:lpstr>PowerPoint Presentation</vt:lpstr>
      <vt:lpstr> $110 billion for road and bridge repairs:  </vt:lpstr>
      <vt:lpstr>$39 billion for Transit</vt:lpstr>
      <vt:lpstr>$66 billion for Amtrak and Passenger Rail</vt:lpstr>
      <vt:lpstr>$65 billion for rural broadband</vt:lpstr>
      <vt:lpstr>$25 billion for airports</vt:lpstr>
      <vt:lpstr>$8.3 billion for Western Water Infrastructure</vt:lpstr>
      <vt:lpstr>$55 billion for Drinking and Wastewater Infrastructure</vt:lpstr>
      <vt:lpstr>$16 billion for Ports and Waterways</vt:lpstr>
      <vt:lpstr>Approximately $12 billion to Address Tribal Needs</vt:lpstr>
      <vt:lpstr>Other Potential Programs of Interest</vt:lpstr>
      <vt:lpstr>Questions/Comments: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is Transit Affected by the Bi-Partisan Infrastructure Framework (BIF) and the Fiscal Year 2022 Appropriations</dc:title>
  <dc:creator>Bob Holmes</dc:creator>
  <cp:lastModifiedBy>Bob Holmes</cp:lastModifiedBy>
  <cp:revision>21</cp:revision>
  <dcterms:created xsi:type="dcterms:W3CDTF">2021-10-27T00:23:35Z</dcterms:created>
  <dcterms:modified xsi:type="dcterms:W3CDTF">2021-12-03T21:35:45Z</dcterms:modified>
</cp:coreProperties>
</file>