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mbria" panose="02040503050406030204" pitchFamily="18" charset="0"/>
      <p:regular r:id="rId14"/>
      <p:bold r:id="rId15"/>
      <p:italic r:id="rId16"/>
      <p:boldItalic r:id="rId17"/>
    </p:embeddedFont>
    <p:embeddedFont>
      <p:font typeface="Canva Sans" panose="020B0503030501040103" pitchFamily="34" charset="0"/>
      <p:regular r:id="rId18"/>
    </p:embeddedFont>
    <p:embeddedFont>
      <p:font typeface="Open Sauce" pitchFamily="2" charset="77"/>
      <p:regular r:id="rId19"/>
    </p:embeddedFont>
    <p:embeddedFont>
      <p:font typeface="Open Sauce Bold" pitchFamily="2" charset="77"/>
      <p:regular r:id="rId20"/>
      <p:bold r:id="rId21"/>
    </p:embeddedFont>
    <p:embeddedFont>
      <p:font typeface="Open Sauce Semi-Bold"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4" autoAdjust="0"/>
    <p:restoredTop sz="94618" autoAdjust="0"/>
  </p:normalViewPr>
  <p:slideViewPr>
    <p:cSldViewPr>
      <p:cViewPr varScale="1">
        <p:scale>
          <a:sx n="75" d="100"/>
          <a:sy n="75" d="100"/>
        </p:scale>
        <p:origin x="16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28700" y="2965318"/>
            <a:ext cx="10155052" cy="5795014"/>
          </a:xfrm>
          <a:prstGeom prst="rect">
            <a:avLst/>
          </a:prstGeom>
        </p:spPr>
        <p:txBody>
          <a:bodyPr lIns="0" tIns="0" rIns="0" bIns="0" rtlCol="0" anchor="t">
            <a:spAutoFit/>
          </a:bodyPr>
          <a:lstStyle/>
          <a:p>
            <a:pPr algn="l">
              <a:lnSpc>
                <a:spcPts val="15120"/>
              </a:lnSpc>
            </a:pPr>
            <a:r>
              <a:rPr lang="en-US" sz="14000" spc="-826">
                <a:solidFill>
                  <a:srgbClr val="2C261C"/>
                </a:solidFill>
                <a:latin typeface="Open Sauce"/>
                <a:ea typeface="Open Sauce"/>
                <a:cs typeface="Open Sauce"/>
                <a:sym typeface="Open Sauce"/>
              </a:rPr>
              <a:t>ARIZONA LEGISLATIVE UPDATE</a:t>
            </a:r>
          </a:p>
        </p:txBody>
      </p:sp>
      <p:sp>
        <p:nvSpPr>
          <p:cNvPr id="4" name="Freeform 4"/>
          <p:cNvSpPr/>
          <p:nvPr/>
        </p:nvSpPr>
        <p:spPr>
          <a:xfrm>
            <a:off x="5900856" y="-4316939"/>
            <a:ext cx="22188662" cy="18920878"/>
          </a:xfrm>
          <a:custGeom>
            <a:avLst/>
            <a:gdLst/>
            <a:ahLst/>
            <a:cxnLst/>
            <a:rect l="l" t="t" r="r" b="b"/>
            <a:pathLst>
              <a:path w="22188662" h="18920878">
                <a:moveTo>
                  <a:pt x="0" y="0"/>
                </a:moveTo>
                <a:lnTo>
                  <a:pt x="22188662" y="0"/>
                </a:lnTo>
                <a:lnTo>
                  <a:pt x="22188662" y="18920878"/>
                </a:lnTo>
                <a:lnTo>
                  <a:pt x="0" y="18920878"/>
                </a:lnTo>
                <a:lnTo>
                  <a:pt x="0" y="0"/>
                </a:lnTo>
                <a:close/>
              </a:path>
            </a:pathLst>
          </a:custGeom>
          <a:blipFill>
            <a:blip r:embed="rId3"/>
            <a:stretch>
              <a:fillRect/>
            </a:stretch>
          </a:blipFill>
        </p:spPr>
        <p:txBody>
          <a:bodyPr/>
          <a:lstStyle/>
          <a:p>
            <a:endParaRPr lang="en-US"/>
          </a:p>
        </p:txBody>
      </p:sp>
      <p:sp>
        <p:nvSpPr>
          <p:cNvPr id="5" name="Freeform 5"/>
          <p:cNvSpPr/>
          <p:nvPr/>
        </p:nvSpPr>
        <p:spPr>
          <a:xfrm>
            <a:off x="9838026" y="1057623"/>
            <a:ext cx="7421274" cy="2184690"/>
          </a:xfrm>
          <a:custGeom>
            <a:avLst/>
            <a:gdLst/>
            <a:ahLst/>
            <a:cxnLst/>
            <a:rect l="l" t="t" r="r" b="b"/>
            <a:pathLst>
              <a:path w="7421274" h="2184690">
                <a:moveTo>
                  <a:pt x="0" y="0"/>
                </a:moveTo>
                <a:lnTo>
                  <a:pt x="7421274" y="0"/>
                </a:lnTo>
                <a:lnTo>
                  <a:pt x="7421274" y="2184690"/>
                </a:lnTo>
                <a:lnTo>
                  <a:pt x="0" y="2184690"/>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215041" y="8798432"/>
            <a:ext cx="10155052" cy="565786"/>
          </a:xfrm>
          <a:prstGeom prst="rect">
            <a:avLst/>
          </a:prstGeom>
        </p:spPr>
        <p:txBody>
          <a:bodyPr lIns="0" tIns="0" rIns="0" bIns="0" rtlCol="0" anchor="t">
            <a:spAutoFit/>
          </a:bodyPr>
          <a:lstStyle/>
          <a:p>
            <a:pPr algn="l">
              <a:lnSpc>
                <a:spcPts val="4320"/>
              </a:lnSpc>
            </a:pPr>
            <a:r>
              <a:rPr lang="en-US" sz="4000" b="1" spc="-144">
                <a:solidFill>
                  <a:srgbClr val="2C261C"/>
                </a:solidFill>
                <a:latin typeface="Open Sauce Bold"/>
                <a:ea typeface="Open Sauce Bold"/>
                <a:cs typeface="Open Sauce Bold"/>
                <a:sym typeface="Open Sauce Bold"/>
              </a:rPr>
              <a:t>2026 RECAP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28700" y="621030"/>
            <a:ext cx="15921731" cy="714375"/>
          </a:xfrm>
          <a:prstGeom prst="rect">
            <a:avLst/>
          </a:prstGeom>
        </p:spPr>
        <p:txBody>
          <a:bodyPr lIns="0" tIns="0" rIns="0" bIns="0" rtlCol="0" anchor="t">
            <a:spAutoFit/>
          </a:bodyPr>
          <a:lstStyle/>
          <a:p>
            <a:pPr marL="0" lvl="0" indent="0" algn="l">
              <a:lnSpc>
                <a:spcPts val="5400"/>
              </a:lnSpc>
              <a:spcBef>
                <a:spcPct val="0"/>
              </a:spcBef>
            </a:pPr>
            <a:r>
              <a:rPr lang="en-US" sz="5000" b="1" spc="-295">
                <a:solidFill>
                  <a:srgbClr val="2C261C"/>
                </a:solidFill>
                <a:latin typeface="Open Sauce Semi-Bold"/>
                <a:ea typeface="Open Sauce Semi-Bold"/>
                <a:cs typeface="Open Sauce Semi-Bold"/>
                <a:sym typeface="Open Sauce Semi-Bold"/>
              </a:rPr>
              <a:t>WHAT CHANGED SINCE THE BEGINNING OF SESSION?</a:t>
            </a:r>
          </a:p>
        </p:txBody>
      </p:sp>
      <p:sp>
        <p:nvSpPr>
          <p:cNvPr id="4" name="TextBox 4"/>
          <p:cNvSpPr txBox="1"/>
          <p:nvPr/>
        </p:nvSpPr>
        <p:spPr>
          <a:xfrm>
            <a:off x="1268281" y="2042628"/>
            <a:ext cx="6807089" cy="6920230"/>
          </a:xfrm>
          <a:prstGeom prst="rect">
            <a:avLst/>
          </a:prstGeom>
        </p:spPr>
        <p:txBody>
          <a:bodyPr lIns="0" tIns="0" rIns="0" bIns="0" rtlCol="0" anchor="t">
            <a:spAutoFit/>
          </a:bodyPr>
          <a:lstStyle/>
          <a:p>
            <a:pPr algn="l">
              <a:lnSpc>
                <a:spcPts val="3920"/>
              </a:lnSpc>
            </a:pPr>
            <a:r>
              <a:rPr lang="en-US" sz="2800" b="1" u="none" strike="noStrike">
                <a:solidFill>
                  <a:srgbClr val="2C261C"/>
                </a:solidFill>
                <a:latin typeface="Open Sauce Bold"/>
                <a:ea typeface="Open Sauce Bold"/>
                <a:cs typeface="Open Sauce Bold"/>
                <a:sym typeface="Open Sauce Bold"/>
              </a:rPr>
              <a:t>Proposition 123 &amp; Education Funding</a:t>
            </a:r>
          </a:p>
          <a:p>
            <a:pPr marL="604521" lvl="1" indent="-302261" algn="l">
              <a:lnSpc>
                <a:spcPts val="3920"/>
              </a:lnSpc>
              <a:buFont typeface="Arial"/>
              <a:buChar char="•"/>
            </a:pPr>
            <a:r>
              <a:rPr lang="en-US" sz="2800" b="1" u="none" strike="noStrike">
                <a:solidFill>
                  <a:srgbClr val="2C261C"/>
                </a:solidFill>
                <a:latin typeface="Open Sauce Bold"/>
                <a:ea typeface="Open Sauce Bold"/>
                <a:cs typeface="Open Sauce Bold"/>
                <a:sym typeface="Open Sauce Bold"/>
              </a:rPr>
              <a:t>Still unresolved and arguably more contentious now. </a:t>
            </a:r>
          </a:p>
          <a:p>
            <a:pPr marL="604521" lvl="1" indent="-302261" algn="l">
              <a:lnSpc>
                <a:spcPts val="3920"/>
              </a:lnSpc>
              <a:buFont typeface="Arial"/>
              <a:buChar char="•"/>
            </a:pPr>
            <a:r>
              <a:rPr lang="en-US" sz="2800" b="1" u="none" strike="noStrike">
                <a:solidFill>
                  <a:srgbClr val="2C261C"/>
                </a:solidFill>
                <a:latin typeface="Open Sauce Bold"/>
                <a:ea typeface="Open Sauce Bold"/>
                <a:cs typeface="Open Sauce Bold"/>
                <a:sym typeface="Open Sauce Bold"/>
              </a:rPr>
              <a:t>Instead of a straightforward renewal discussion, negotiations became tied to: </a:t>
            </a:r>
          </a:p>
          <a:p>
            <a:pPr marL="1209042" lvl="2" indent="-403014" algn="l">
              <a:lnSpc>
                <a:spcPts val="3920"/>
              </a:lnSpc>
              <a:spcBef>
                <a:spcPct val="0"/>
              </a:spcBef>
              <a:buFont typeface="Arial"/>
              <a:buChar char="⚬"/>
            </a:pPr>
            <a:r>
              <a:rPr lang="en-US" sz="2800" b="1" u="none" strike="noStrike">
                <a:solidFill>
                  <a:srgbClr val="2C261C"/>
                </a:solidFill>
                <a:latin typeface="Open Sauce Bold"/>
                <a:ea typeface="Open Sauce Bold"/>
                <a:cs typeface="Open Sauce Bold"/>
                <a:sym typeface="Open Sauce Bold"/>
              </a:rPr>
              <a:t>ESA/voucher protections </a:t>
            </a:r>
          </a:p>
          <a:p>
            <a:pPr marL="1209042" lvl="2" indent="-403014" algn="l">
              <a:lnSpc>
                <a:spcPts val="3920"/>
              </a:lnSpc>
              <a:buFont typeface="Arial"/>
              <a:buChar char="⚬"/>
            </a:pPr>
            <a:r>
              <a:rPr lang="en-US" sz="2800" b="1" u="none" strike="noStrike">
                <a:solidFill>
                  <a:srgbClr val="2C261C"/>
                </a:solidFill>
                <a:latin typeface="Open Sauce Bold"/>
                <a:ea typeface="Open Sauce Bold"/>
                <a:cs typeface="Open Sauce Bold"/>
                <a:sym typeface="Open Sauce Bold"/>
              </a:rPr>
              <a:t>school funding formulas </a:t>
            </a:r>
          </a:p>
          <a:p>
            <a:pPr marL="1209042" lvl="2" indent="-403014" algn="l">
              <a:lnSpc>
                <a:spcPts val="3920"/>
              </a:lnSpc>
              <a:buFont typeface="Arial"/>
              <a:buChar char="⚬"/>
            </a:pPr>
            <a:r>
              <a:rPr lang="en-US" sz="2800" b="1" u="none" strike="noStrike">
                <a:solidFill>
                  <a:srgbClr val="2C261C"/>
                </a:solidFill>
                <a:latin typeface="Open Sauce Bold"/>
                <a:ea typeface="Open Sauce Bold"/>
                <a:cs typeface="Open Sauce Bold"/>
                <a:sym typeface="Open Sauce Bold"/>
              </a:rPr>
              <a:t>teacher pay </a:t>
            </a:r>
          </a:p>
          <a:p>
            <a:pPr marL="1209042" lvl="2" indent="-403014" algn="l">
              <a:lnSpc>
                <a:spcPts val="3920"/>
              </a:lnSpc>
              <a:spcBef>
                <a:spcPct val="0"/>
              </a:spcBef>
              <a:buFont typeface="Arial"/>
              <a:buChar char="⚬"/>
            </a:pPr>
            <a:r>
              <a:rPr lang="en-US" sz="2800" b="1" u="none" strike="noStrike">
                <a:solidFill>
                  <a:srgbClr val="2C261C"/>
                </a:solidFill>
                <a:latin typeface="Open Sauce Bold"/>
                <a:ea typeface="Open Sauce Bold"/>
                <a:cs typeface="Open Sauce Bold"/>
                <a:sym typeface="Open Sauce Bold"/>
              </a:rPr>
              <a:t>broader budget negotiations </a:t>
            </a:r>
          </a:p>
          <a:p>
            <a:pPr marL="604521" lvl="1" indent="-302261" algn="l">
              <a:lnSpc>
                <a:spcPts val="3920"/>
              </a:lnSpc>
              <a:spcBef>
                <a:spcPct val="0"/>
              </a:spcBef>
              <a:buFont typeface="Arial"/>
              <a:buChar char="•"/>
            </a:pPr>
            <a:r>
              <a:rPr lang="en-US" sz="2800" b="1" u="none" strike="noStrike">
                <a:solidFill>
                  <a:srgbClr val="2C261C"/>
                </a:solidFill>
                <a:latin typeface="Open Sauce Bold"/>
                <a:ea typeface="Open Sauce Bold"/>
                <a:cs typeface="Open Sauce Bold"/>
                <a:sym typeface="Open Sauce Bold"/>
              </a:rPr>
              <a:t>Prop 123 became leverage in the broader budget war rather than a standalone education discussion. </a:t>
            </a:r>
          </a:p>
          <a:p>
            <a:pPr marL="0" lvl="0" indent="0" algn="l">
              <a:lnSpc>
                <a:spcPts val="3920"/>
              </a:lnSpc>
              <a:spcBef>
                <a:spcPct val="0"/>
              </a:spcBef>
            </a:pPr>
            <a:endParaRPr lang="en-US" sz="2800" b="1" u="none" strike="noStrike">
              <a:solidFill>
                <a:srgbClr val="2C261C"/>
              </a:solidFill>
              <a:latin typeface="Open Sauce Bold"/>
              <a:ea typeface="Open Sauce Bold"/>
              <a:cs typeface="Open Sauce Bold"/>
              <a:sym typeface="Open Sauce Bold"/>
            </a:endParaRPr>
          </a:p>
        </p:txBody>
      </p:sp>
      <p:sp>
        <p:nvSpPr>
          <p:cNvPr id="5" name="Freeform 5"/>
          <p:cNvSpPr/>
          <p:nvPr/>
        </p:nvSpPr>
        <p:spPr>
          <a:xfrm>
            <a:off x="-10282896" y="4883197"/>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a:p>
        </p:txBody>
      </p:sp>
      <p:sp>
        <p:nvSpPr>
          <p:cNvPr id="6" name="Freeform 6"/>
          <p:cNvSpPr/>
          <p:nvPr/>
        </p:nvSpPr>
        <p:spPr>
          <a:xfrm>
            <a:off x="11275201" y="-7726307"/>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9539807" y="2052153"/>
            <a:ext cx="6975786" cy="8055218"/>
          </a:xfrm>
          <a:prstGeom prst="rect">
            <a:avLst/>
          </a:prstGeom>
        </p:spPr>
        <p:txBody>
          <a:bodyPr lIns="0" tIns="0" rIns="0" bIns="0" rtlCol="0" anchor="t">
            <a:spAutoFit/>
          </a:bodyPr>
          <a:lstStyle/>
          <a:p>
            <a:pPr algn="l">
              <a:lnSpc>
                <a:spcPts val="3737"/>
              </a:lnSpc>
            </a:pPr>
            <a:r>
              <a:rPr lang="en-US" sz="2669" b="1" dirty="0">
                <a:solidFill>
                  <a:srgbClr val="2C261C"/>
                </a:solidFill>
                <a:latin typeface="Open Sauce Bold"/>
                <a:ea typeface="Open Sauce Bold"/>
                <a:cs typeface="Open Sauce Bold"/>
                <a:sym typeface="Open Sauce Bold"/>
              </a:rPr>
              <a:t>Wate</a:t>
            </a:r>
            <a:r>
              <a:rPr lang="en-US" sz="2669" b="1" u="none" strike="noStrike" dirty="0">
                <a:solidFill>
                  <a:srgbClr val="2C261C"/>
                </a:solidFill>
                <a:latin typeface="Open Sauce Bold"/>
                <a:ea typeface="Open Sauce Bold"/>
                <a:cs typeface="Open Sauce Bold"/>
                <a:sym typeface="Open Sauce Bold"/>
              </a:rPr>
              <a:t>r Policy &amp; Colorado River Negotiations</a:t>
            </a:r>
          </a:p>
          <a:p>
            <a:pPr marL="576323" lvl="1" indent="-288162" algn="l">
              <a:lnSpc>
                <a:spcPts val="3737"/>
              </a:lnSpc>
              <a:buFont typeface="Arial"/>
              <a:buChar char="•"/>
            </a:pPr>
            <a:r>
              <a:rPr lang="en-US" sz="2669" b="1" u="none" strike="noStrike" dirty="0">
                <a:solidFill>
                  <a:srgbClr val="2C261C"/>
                </a:solidFill>
                <a:latin typeface="Open Sauce Bold"/>
                <a:ea typeface="Open Sauce Bold"/>
                <a:cs typeface="Open Sauce Bold"/>
                <a:sym typeface="Open Sauce Bold"/>
              </a:rPr>
              <a:t>Remained highly important and arguably intensified. </a:t>
            </a:r>
          </a:p>
          <a:p>
            <a:pPr marL="576323" lvl="1" indent="-288162" algn="l">
              <a:lnSpc>
                <a:spcPts val="3737"/>
              </a:lnSpc>
              <a:buFont typeface="Arial"/>
              <a:buChar char="•"/>
            </a:pPr>
            <a:r>
              <a:rPr lang="en-US" sz="2669" b="1" u="none" strike="noStrike" dirty="0">
                <a:solidFill>
                  <a:srgbClr val="2C261C"/>
                </a:solidFill>
                <a:latin typeface="Open Sauce Bold"/>
                <a:ea typeface="Open Sauce Bold"/>
                <a:cs typeface="Open Sauce Bold"/>
                <a:sym typeface="Open Sauce Bold"/>
              </a:rPr>
              <a:t>Water management became more aggressive political: </a:t>
            </a:r>
          </a:p>
          <a:p>
            <a:pPr marL="1152647" lvl="2" indent="-384216" algn="l">
              <a:lnSpc>
                <a:spcPts val="3737"/>
              </a:lnSpc>
              <a:buFont typeface="Arial"/>
              <a:buChar char="⚬"/>
            </a:pPr>
            <a:r>
              <a:rPr lang="en-US" sz="2669" b="1" u="none" strike="noStrike" dirty="0">
                <a:solidFill>
                  <a:srgbClr val="2C261C"/>
                </a:solidFill>
                <a:latin typeface="Open Sauce Bold"/>
                <a:ea typeface="Open Sauce Bold"/>
                <a:cs typeface="Open Sauce Bold"/>
                <a:sym typeface="Open Sauce Bold"/>
              </a:rPr>
              <a:t>new AMA creation in La Paz County </a:t>
            </a:r>
          </a:p>
          <a:p>
            <a:pPr marL="1152647" lvl="2" indent="-384216" algn="l">
              <a:lnSpc>
                <a:spcPts val="3737"/>
              </a:lnSpc>
              <a:spcBef>
                <a:spcPct val="0"/>
              </a:spcBef>
              <a:buFont typeface="Arial"/>
              <a:buChar char="⚬"/>
            </a:pPr>
            <a:r>
              <a:rPr lang="en-US" sz="2669" b="1" u="none" strike="noStrike" dirty="0">
                <a:solidFill>
                  <a:srgbClr val="2C261C"/>
                </a:solidFill>
                <a:latin typeface="Open Sauce Bold"/>
                <a:ea typeface="Open Sauce Bold"/>
                <a:cs typeface="Open Sauce Bold"/>
                <a:sym typeface="Open Sauce Bold"/>
              </a:rPr>
              <a:t>stronger groundwater oversight </a:t>
            </a:r>
          </a:p>
          <a:p>
            <a:pPr marL="1152647" lvl="2" indent="-384216" algn="l">
              <a:lnSpc>
                <a:spcPts val="3737"/>
              </a:lnSpc>
              <a:buFont typeface="Arial"/>
              <a:buChar char="⚬"/>
            </a:pPr>
            <a:r>
              <a:rPr lang="en-US" sz="2669" b="1" u="none" strike="noStrike" dirty="0">
                <a:solidFill>
                  <a:srgbClr val="2C261C"/>
                </a:solidFill>
                <a:latin typeface="Open Sauce Bold"/>
                <a:ea typeface="Open Sauce Bold"/>
                <a:cs typeface="Open Sauce Bold"/>
                <a:sym typeface="Open Sauce Bold"/>
              </a:rPr>
              <a:t>increased scrutiny of high-water-use industries </a:t>
            </a:r>
          </a:p>
          <a:p>
            <a:pPr marL="576323" lvl="1" indent="-288162" algn="l">
              <a:lnSpc>
                <a:spcPts val="3737"/>
              </a:lnSpc>
              <a:spcBef>
                <a:spcPct val="0"/>
              </a:spcBef>
              <a:buFont typeface="Arial"/>
              <a:buChar char="•"/>
            </a:pPr>
            <a:r>
              <a:rPr lang="en-US" sz="2669" b="1" u="none" strike="noStrike" dirty="0">
                <a:solidFill>
                  <a:srgbClr val="2C261C"/>
                </a:solidFill>
                <a:latin typeface="Open Sauce Bold"/>
                <a:ea typeface="Open Sauce Bold"/>
                <a:cs typeface="Open Sauce Bold"/>
                <a:sym typeface="Open Sauce Bold"/>
              </a:rPr>
              <a:t>Colorado River negotiations </a:t>
            </a:r>
            <a:r>
              <a:rPr lang="en-US" sz="2669" b="1" dirty="0">
                <a:solidFill>
                  <a:srgbClr val="2C261C"/>
                </a:solidFill>
                <a:latin typeface="Open Sauce Bold"/>
                <a:ea typeface="Open Sauce Bold"/>
                <a:cs typeface="Open Sauce Bold"/>
                <a:sym typeface="Open Sauce Bold"/>
              </a:rPr>
              <a:t>remained</a:t>
            </a:r>
            <a:r>
              <a:rPr lang="en-US" sz="2669" b="1" u="none" strike="noStrike" dirty="0">
                <a:solidFill>
                  <a:srgbClr val="2C261C"/>
                </a:solidFill>
                <a:latin typeface="Open Sauce Bold"/>
                <a:ea typeface="Open Sauce Bold"/>
                <a:cs typeface="Open Sauce Bold"/>
                <a:sym typeface="Open Sauce Bold"/>
              </a:rPr>
              <a:t> bipartisan compared to most other issues. </a:t>
            </a:r>
          </a:p>
          <a:p>
            <a:pPr marL="576323" lvl="1" indent="-288162" algn="l">
              <a:lnSpc>
                <a:spcPts val="3737"/>
              </a:lnSpc>
              <a:spcBef>
                <a:spcPct val="0"/>
              </a:spcBef>
              <a:buFont typeface="Arial"/>
              <a:buChar char="•"/>
            </a:pPr>
            <a:r>
              <a:rPr lang="en-US" sz="2669" b="1" u="none" strike="noStrike" dirty="0">
                <a:solidFill>
                  <a:srgbClr val="2C261C"/>
                </a:solidFill>
                <a:latin typeface="Open Sauce Bold"/>
                <a:ea typeface="Open Sauce Bold"/>
                <a:cs typeface="Open Sauce Bold"/>
                <a:sym typeface="Open Sauce Bold"/>
              </a:rPr>
              <a:t>Data centers became directly tied to water policy debates. </a:t>
            </a:r>
          </a:p>
          <a:p>
            <a:pPr marL="0" lvl="0" indent="0" algn="l">
              <a:lnSpc>
                <a:spcPts val="4017"/>
              </a:lnSpc>
              <a:spcBef>
                <a:spcPct val="0"/>
              </a:spcBef>
            </a:pPr>
            <a:endParaRPr lang="en-US" sz="2669" b="1" u="none" strike="noStrike" dirty="0">
              <a:solidFill>
                <a:srgbClr val="2C261C"/>
              </a:solidFill>
              <a:latin typeface="Open Sauce Bold"/>
              <a:ea typeface="Open Sauce Bold"/>
              <a:cs typeface="Open Sauce Bold"/>
              <a:sym typeface="Open Sauce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grpSp>
        <p:nvGrpSpPr>
          <p:cNvPr id="3" name="Group 3"/>
          <p:cNvGrpSpPr/>
          <p:nvPr/>
        </p:nvGrpSpPr>
        <p:grpSpPr>
          <a:xfrm>
            <a:off x="775837" y="757775"/>
            <a:ext cx="16736327" cy="8771450"/>
            <a:chOff x="0" y="0"/>
            <a:chExt cx="4407921" cy="2310176"/>
          </a:xfrm>
        </p:grpSpPr>
        <p:sp>
          <p:nvSpPr>
            <p:cNvPr id="4" name="Freeform 4"/>
            <p:cNvSpPr/>
            <p:nvPr/>
          </p:nvSpPr>
          <p:spPr>
            <a:xfrm>
              <a:off x="0" y="0"/>
              <a:ext cx="4407921" cy="2310176"/>
            </a:xfrm>
            <a:custGeom>
              <a:avLst/>
              <a:gdLst/>
              <a:ahLst/>
              <a:cxnLst/>
              <a:rect l="l" t="t" r="r" b="b"/>
              <a:pathLst>
                <a:path w="4407921" h="2310176">
                  <a:moveTo>
                    <a:pt x="16190" y="0"/>
                  </a:moveTo>
                  <a:lnTo>
                    <a:pt x="4391731" y="0"/>
                  </a:lnTo>
                  <a:cubicBezTo>
                    <a:pt x="4400672" y="0"/>
                    <a:pt x="4407921" y="7249"/>
                    <a:pt x="4407921" y="16190"/>
                  </a:cubicBezTo>
                  <a:lnTo>
                    <a:pt x="4407921" y="2293986"/>
                  </a:lnTo>
                  <a:cubicBezTo>
                    <a:pt x="4407921" y="2302927"/>
                    <a:pt x="4400672" y="2310176"/>
                    <a:pt x="4391731" y="2310176"/>
                  </a:cubicBezTo>
                  <a:lnTo>
                    <a:pt x="16190" y="2310176"/>
                  </a:lnTo>
                  <a:cubicBezTo>
                    <a:pt x="7249" y="2310176"/>
                    <a:pt x="0" y="2302927"/>
                    <a:pt x="0" y="2293986"/>
                  </a:cubicBezTo>
                  <a:lnTo>
                    <a:pt x="0" y="16190"/>
                  </a:lnTo>
                  <a:cubicBezTo>
                    <a:pt x="0" y="7249"/>
                    <a:pt x="7249" y="0"/>
                    <a:pt x="16190" y="0"/>
                  </a:cubicBezTo>
                  <a:close/>
                </a:path>
              </a:pathLst>
            </a:custGeom>
            <a:solidFill>
              <a:srgbClr val="FCC655">
                <a:alpha val="74902"/>
              </a:srgbClr>
            </a:solidFill>
          </p:spPr>
          <p:txBody>
            <a:bodyPr/>
            <a:lstStyle/>
            <a:p>
              <a:endParaRPr lang="en-US"/>
            </a:p>
          </p:txBody>
        </p:sp>
        <p:sp>
          <p:nvSpPr>
            <p:cNvPr id="5" name="TextBox 5"/>
            <p:cNvSpPr txBox="1"/>
            <p:nvPr/>
          </p:nvSpPr>
          <p:spPr>
            <a:xfrm>
              <a:off x="0" y="-38100"/>
              <a:ext cx="4407921" cy="234827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4708438" y="1716934"/>
            <a:ext cx="8871123" cy="1111257"/>
          </a:xfrm>
          <a:prstGeom prst="rect">
            <a:avLst/>
          </a:prstGeom>
        </p:spPr>
        <p:txBody>
          <a:bodyPr lIns="0" tIns="0" rIns="0" bIns="0" rtlCol="0" anchor="t">
            <a:spAutoFit/>
          </a:bodyPr>
          <a:lstStyle/>
          <a:p>
            <a:pPr marL="0" lvl="0" indent="0" algn="ctr">
              <a:lnSpc>
                <a:spcPts val="8550"/>
              </a:lnSpc>
              <a:spcBef>
                <a:spcPct val="0"/>
              </a:spcBef>
            </a:pPr>
            <a:r>
              <a:rPr lang="en-US" sz="7917" b="1" spc="-467" dirty="0">
                <a:solidFill>
                  <a:srgbClr val="2C261C"/>
                </a:solidFill>
                <a:latin typeface="Open Sauce Semi-Bold"/>
                <a:ea typeface="Open Sauce Semi-Bold"/>
                <a:cs typeface="Open Sauce Semi-Bold"/>
                <a:sym typeface="Open Sauce Semi-Bold"/>
              </a:rPr>
              <a:t>2027 OUTLOOK</a:t>
            </a:r>
          </a:p>
        </p:txBody>
      </p:sp>
      <p:sp>
        <p:nvSpPr>
          <p:cNvPr id="7" name="TextBox 7"/>
          <p:cNvSpPr txBox="1"/>
          <p:nvPr/>
        </p:nvSpPr>
        <p:spPr>
          <a:xfrm>
            <a:off x="3743474" y="3240930"/>
            <a:ext cx="10801050" cy="4453255"/>
          </a:xfrm>
          <a:prstGeom prst="rect">
            <a:avLst/>
          </a:prstGeom>
        </p:spPr>
        <p:txBody>
          <a:bodyPr lIns="0" tIns="0" rIns="0" bIns="0" rtlCol="0" anchor="t">
            <a:spAutoFit/>
          </a:bodyPr>
          <a:lstStyle/>
          <a:p>
            <a:pPr marL="604519" lvl="1" indent="-302260" algn="l">
              <a:lnSpc>
                <a:spcPts val="3919"/>
              </a:lnSpc>
              <a:buFont typeface="Arial"/>
              <a:buChar char="•"/>
            </a:pPr>
            <a:r>
              <a:rPr lang="en-US" sz="2799" b="1" dirty="0">
                <a:solidFill>
                  <a:srgbClr val="2C261C"/>
                </a:solidFill>
                <a:latin typeface="Open Sauce Bold"/>
                <a:ea typeface="Open Sauce Bold"/>
                <a:cs typeface="Open Sauce Bold"/>
                <a:sym typeface="Open Sauce Bold"/>
              </a:rPr>
              <a:t>Pinal County remains central to Arizona’s long-term growth strategy</a:t>
            </a:r>
          </a:p>
          <a:p>
            <a:pPr marL="604519" lvl="1" indent="-302260" algn="l">
              <a:lnSpc>
                <a:spcPts val="3919"/>
              </a:lnSpc>
              <a:buFont typeface="Arial"/>
              <a:buChar char="•"/>
            </a:pPr>
            <a:r>
              <a:rPr lang="en-US" sz="2799" b="1" dirty="0">
                <a:solidFill>
                  <a:srgbClr val="2C261C"/>
                </a:solidFill>
                <a:latin typeface="Open Sauce Bold"/>
                <a:ea typeface="Open Sauce Bold"/>
                <a:cs typeface="Open Sauce Bold"/>
                <a:sym typeface="Open Sauce Bold"/>
              </a:rPr>
              <a:t>Water and infrastructure will continue driving legislative debate  </a:t>
            </a:r>
          </a:p>
          <a:p>
            <a:pPr marL="604519" lvl="1" indent="-302260" algn="l">
              <a:lnSpc>
                <a:spcPts val="3919"/>
              </a:lnSpc>
              <a:buFont typeface="Arial"/>
              <a:buChar char="•"/>
            </a:pPr>
            <a:r>
              <a:rPr lang="en-US" sz="2799" b="1" dirty="0">
                <a:solidFill>
                  <a:srgbClr val="2C261C"/>
                </a:solidFill>
                <a:latin typeface="Open Sauce Bold"/>
                <a:ea typeface="Open Sauce Bold"/>
                <a:cs typeface="Open Sauce Bold"/>
                <a:sym typeface="Open Sauce Bold"/>
              </a:rPr>
              <a:t>Fiscal constraints likely to increase competition for state resources</a:t>
            </a:r>
          </a:p>
          <a:p>
            <a:pPr marL="604519" lvl="1" indent="-302260" algn="l">
              <a:lnSpc>
                <a:spcPts val="3919"/>
              </a:lnSpc>
              <a:buFont typeface="Arial"/>
              <a:buChar char="•"/>
            </a:pPr>
            <a:r>
              <a:rPr lang="en-US" sz="2799" b="1" dirty="0">
                <a:solidFill>
                  <a:srgbClr val="2C261C"/>
                </a:solidFill>
                <a:latin typeface="Open Sauce Bold"/>
                <a:ea typeface="Open Sauce Bold"/>
                <a:cs typeface="Open Sauce Bold"/>
                <a:sym typeface="Open Sauce Bold"/>
              </a:rPr>
              <a:t>Economic development opportunities remain strong</a:t>
            </a:r>
          </a:p>
          <a:p>
            <a:pPr marL="604519" lvl="1" indent="-302260" algn="l">
              <a:lnSpc>
                <a:spcPts val="3919"/>
              </a:lnSpc>
              <a:buFont typeface="Arial"/>
              <a:buChar char="•"/>
            </a:pPr>
            <a:r>
              <a:rPr lang="en-US" sz="2799" b="1" dirty="0">
                <a:solidFill>
                  <a:srgbClr val="2C261C"/>
                </a:solidFill>
                <a:latin typeface="Open Sauce Bold"/>
                <a:ea typeface="Open Sauce Bold"/>
                <a:cs typeface="Open Sauce Bold"/>
                <a:sym typeface="Open Sauce Bold"/>
              </a:rPr>
              <a:t>Regional coordination and proactive advocacy will be increasingly important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28700" y="3193386"/>
            <a:ext cx="10155052" cy="1965964"/>
          </a:xfrm>
          <a:prstGeom prst="rect">
            <a:avLst/>
          </a:prstGeom>
        </p:spPr>
        <p:txBody>
          <a:bodyPr lIns="0" tIns="0" rIns="0" bIns="0" rtlCol="0" anchor="t">
            <a:spAutoFit/>
          </a:bodyPr>
          <a:lstStyle/>
          <a:p>
            <a:pPr algn="l">
              <a:lnSpc>
                <a:spcPts val="15120"/>
              </a:lnSpc>
            </a:pPr>
            <a:r>
              <a:rPr lang="en-US" sz="14000" spc="-826">
                <a:solidFill>
                  <a:srgbClr val="2C261C"/>
                </a:solidFill>
                <a:latin typeface="Open Sauce"/>
                <a:ea typeface="Open Sauce"/>
                <a:cs typeface="Open Sauce"/>
                <a:sym typeface="Open Sauce"/>
              </a:rPr>
              <a:t>THANK YOU</a:t>
            </a:r>
          </a:p>
        </p:txBody>
      </p:sp>
      <p:sp>
        <p:nvSpPr>
          <p:cNvPr id="4" name="Freeform 4"/>
          <p:cNvSpPr/>
          <p:nvPr/>
        </p:nvSpPr>
        <p:spPr>
          <a:xfrm>
            <a:off x="5638800" y="-3467100"/>
            <a:ext cx="22188662" cy="18920878"/>
          </a:xfrm>
          <a:custGeom>
            <a:avLst/>
            <a:gdLst/>
            <a:ahLst/>
            <a:cxnLst/>
            <a:rect l="l" t="t" r="r" b="b"/>
            <a:pathLst>
              <a:path w="22188662" h="18920878">
                <a:moveTo>
                  <a:pt x="0" y="0"/>
                </a:moveTo>
                <a:lnTo>
                  <a:pt x="22188662" y="0"/>
                </a:lnTo>
                <a:lnTo>
                  <a:pt x="22188662" y="18920878"/>
                </a:lnTo>
                <a:lnTo>
                  <a:pt x="0" y="18920878"/>
                </a:lnTo>
                <a:lnTo>
                  <a:pt x="0" y="0"/>
                </a:lnTo>
                <a:close/>
              </a:path>
            </a:pathLst>
          </a:custGeom>
          <a:blipFill>
            <a:blip r:embed="rId3"/>
            <a:stretch>
              <a:fillRect/>
            </a:stretch>
          </a:blipFill>
        </p:spPr>
        <p:txBody>
          <a:bodyPr/>
          <a:lstStyle/>
          <a:p>
            <a:endParaRPr lang="en-US"/>
          </a:p>
        </p:txBody>
      </p:sp>
      <p:sp>
        <p:nvSpPr>
          <p:cNvPr id="5" name="Freeform 5"/>
          <p:cNvSpPr/>
          <p:nvPr/>
        </p:nvSpPr>
        <p:spPr>
          <a:xfrm>
            <a:off x="1065131" y="1028700"/>
            <a:ext cx="8078869" cy="1337053"/>
          </a:xfrm>
          <a:custGeom>
            <a:avLst/>
            <a:gdLst/>
            <a:ahLst/>
            <a:cxnLst/>
            <a:rect l="l" t="t" r="r" b="b"/>
            <a:pathLst>
              <a:path w="8078869" h="1337053">
                <a:moveTo>
                  <a:pt x="0" y="0"/>
                </a:moveTo>
                <a:lnTo>
                  <a:pt x="8078869" y="0"/>
                </a:lnTo>
                <a:lnTo>
                  <a:pt x="8078869" y="1337053"/>
                </a:lnTo>
                <a:lnTo>
                  <a:pt x="0" y="1337053"/>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028700" y="5001928"/>
            <a:ext cx="13616443" cy="2253611"/>
          </a:xfrm>
          <a:prstGeom prst="rect">
            <a:avLst/>
          </a:prstGeom>
        </p:spPr>
        <p:txBody>
          <a:bodyPr lIns="0" tIns="0" rIns="0" bIns="0" rtlCol="0" anchor="t">
            <a:spAutoFit/>
          </a:bodyPr>
          <a:lstStyle/>
          <a:p>
            <a:pPr marL="0" lvl="0" indent="0" algn="l">
              <a:lnSpc>
                <a:spcPts val="17279"/>
              </a:lnSpc>
              <a:spcBef>
                <a:spcPct val="0"/>
              </a:spcBef>
            </a:pPr>
            <a:r>
              <a:rPr lang="en-US" sz="15999" b="1" spc="-943" dirty="0">
                <a:solidFill>
                  <a:srgbClr val="2C261C"/>
                </a:solidFill>
                <a:latin typeface="Open Sauce Semi-Bold"/>
                <a:ea typeface="Open Sauce Semi-Bold"/>
                <a:cs typeface="Open Sauce Semi-Bold"/>
                <a:sym typeface="Open Sauce Semi-Bold"/>
              </a:rPr>
              <a:t>VERY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Freeform 3"/>
          <p:cNvSpPr/>
          <p:nvPr/>
        </p:nvSpPr>
        <p:spPr>
          <a:xfrm>
            <a:off x="-8153289" y="4936437"/>
            <a:ext cx="15919790" cy="13575239"/>
          </a:xfrm>
          <a:custGeom>
            <a:avLst/>
            <a:gdLst/>
            <a:ahLst/>
            <a:cxnLst/>
            <a:rect l="l" t="t" r="r" b="b"/>
            <a:pathLst>
              <a:path w="15919790" h="13575239">
                <a:moveTo>
                  <a:pt x="0" y="0"/>
                </a:moveTo>
                <a:lnTo>
                  <a:pt x="15919789" y="0"/>
                </a:lnTo>
                <a:lnTo>
                  <a:pt x="15919789" y="13575239"/>
                </a:lnTo>
                <a:lnTo>
                  <a:pt x="0" y="13575239"/>
                </a:lnTo>
                <a:lnTo>
                  <a:pt x="0" y="0"/>
                </a:lnTo>
                <a:close/>
              </a:path>
            </a:pathLst>
          </a:custGeom>
          <a:blipFill>
            <a:blip r:embed="rId3"/>
            <a:stretch>
              <a:fillRect/>
            </a:stretch>
          </a:blipFill>
        </p:spPr>
        <p:txBody>
          <a:bodyPr/>
          <a:lstStyle/>
          <a:p>
            <a:endParaRPr lang="en-US"/>
          </a:p>
        </p:txBody>
      </p:sp>
      <p:sp>
        <p:nvSpPr>
          <p:cNvPr id="4" name="Freeform 4"/>
          <p:cNvSpPr/>
          <p:nvPr/>
        </p:nvSpPr>
        <p:spPr>
          <a:xfrm>
            <a:off x="11275201" y="-7726307"/>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a:p>
        </p:txBody>
      </p:sp>
      <p:sp>
        <p:nvSpPr>
          <p:cNvPr id="5" name="Freeform 5"/>
          <p:cNvSpPr/>
          <p:nvPr/>
        </p:nvSpPr>
        <p:spPr>
          <a:xfrm>
            <a:off x="11634732" y="2499422"/>
            <a:ext cx="5384356" cy="6780301"/>
          </a:xfrm>
          <a:custGeom>
            <a:avLst/>
            <a:gdLst/>
            <a:ahLst/>
            <a:cxnLst/>
            <a:rect l="l" t="t" r="r" b="b"/>
            <a:pathLst>
              <a:path w="5384356" h="6780301">
                <a:moveTo>
                  <a:pt x="0" y="0"/>
                </a:moveTo>
                <a:lnTo>
                  <a:pt x="5384356" y="0"/>
                </a:lnTo>
                <a:lnTo>
                  <a:pt x="5384356" y="6780301"/>
                </a:lnTo>
                <a:lnTo>
                  <a:pt x="0" y="6780301"/>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409700" y="1123950"/>
            <a:ext cx="10225032" cy="1109452"/>
          </a:xfrm>
          <a:prstGeom prst="rect">
            <a:avLst/>
          </a:prstGeom>
        </p:spPr>
        <p:txBody>
          <a:bodyPr lIns="0" tIns="0" rIns="0" bIns="0" rtlCol="0" anchor="t">
            <a:spAutoFit/>
          </a:bodyPr>
          <a:lstStyle/>
          <a:p>
            <a:pPr marL="0" lvl="0" indent="0" algn="l">
              <a:lnSpc>
                <a:spcPts val="8550"/>
              </a:lnSpc>
              <a:spcBef>
                <a:spcPct val="0"/>
              </a:spcBef>
            </a:pPr>
            <a:r>
              <a:rPr lang="en-US" sz="7917" b="1" spc="-467">
                <a:solidFill>
                  <a:srgbClr val="2C261C"/>
                </a:solidFill>
                <a:latin typeface="Open Sauce Semi-Bold"/>
                <a:ea typeface="Open Sauce Semi-Bold"/>
                <a:cs typeface="Open Sauce Semi-Bold"/>
                <a:sym typeface="Open Sauce Semi-Bold"/>
              </a:rPr>
              <a:t>SESSION SNAPSHOT</a:t>
            </a:r>
          </a:p>
        </p:txBody>
      </p:sp>
      <p:sp>
        <p:nvSpPr>
          <p:cNvPr id="7" name="TextBox 7"/>
          <p:cNvSpPr txBox="1"/>
          <p:nvPr/>
        </p:nvSpPr>
        <p:spPr>
          <a:xfrm>
            <a:off x="1409700" y="2516099"/>
            <a:ext cx="9489661" cy="1048512"/>
          </a:xfrm>
          <a:prstGeom prst="rect">
            <a:avLst/>
          </a:prstGeom>
        </p:spPr>
        <p:txBody>
          <a:bodyPr lIns="0" tIns="0" rIns="0" bIns="0" rtlCol="0" anchor="t">
            <a:spAutoFit/>
          </a:bodyPr>
          <a:lstStyle/>
          <a:p>
            <a:pPr algn="l">
              <a:lnSpc>
                <a:spcPts val="4103"/>
              </a:lnSpc>
            </a:pPr>
            <a:r>
              <a:rPr lang="en-US" sz="3799" b="1" spc="-224">
                <a:solidFill>
                  <a:srgbClr val="2C261C"/>
                </a:solidFill>
                <a:latin typeface="Open Sauce Bold"/>
                <a:ea typeface="Open Sauce Bold"/>
                <a:cs typeface="Open Sauce Bold"/>
                <a:sym typeface="Open Sauce Bold"/>
              </a:rPr>
              <a:t>FIFTY-SEVENTH SECOND </a:t>
            </a:r>
          </a:p>
          <a:p>
            <a:pPr marL="0" lvl="0" indent="0" algn="l">
              <a:lnSpc>
                <a:spcPts val="4103"/>
              </a:lnSpc>
              <a:spcBef>
                <a:spcPct val="0"/>
              </a:spcBef>
            </a:pPr>
            <a:r>
              <a:rPr lang="en-US" sz="3799" b="1" spc="-224">
                <a:solidFill>
                  <a:srgbClr val="2C261C"/>
                </a:solidFill>
                <a:latin typeface="Open Sauce Bold"/>
                <a:ea typeface="Open Sauce Bold"/>
                <a:cs typeface="Open Sauce Bold"/>
                <a:sym typeface="Open Sauce Bold"/>
              </a:rPr>
              <a:t>REGULAR SESSION</a:t>
            </a:r>
          </a:p>
        </p:txBody>
      </p:sp>
      <p:sp>
        <p:nvSpPr>
          <p:cNvPr id="8" name="TextBox 8"/>
          <p:cNvSpPr txBox="1"/>
          <p:nvPr/>
        </p:nvSpPr>
        <p:spPr>
          <a:xfrm>
            <a:off x="1993996" y="3830901"/>
            <a:ext cx="5772505" cy="895986"/>
          </a:xfrm>
          <a:prstGeom prst="rect">
            <a:avLst/>
          </a:prstGeom>
        </p:spPr>
        <p:txBody>
          <a:bodyPr lIns="0" tIns="0" rIns="0" bIns="0" rtlCol="0" anchor="t">
            <a:spAutoFit/>
          </a:bodyPr>
          <a:lstStyle/>
          <a:p>
            <a:pPr marL="0" lvl="0" indent="0" algn="l">
              <a:lnSpc>
                <a:spcPts val="3639"/>
              </a:lnSpc>
            </a:pPr>
            <a:r>
              <a:rPr lang="en-US" sz="2599" b="1">
                <a:solidFill>
                  <a:srgbClr val="2C261C"/>
                </a:solidFill>
                <a:latin typeface="Open Sauce Bold"/>
                <a:ea typeface="Open Sauce Bold"/>
                <a:cs typeface="Open Sauce Bold"/>
                <a:sym typeface="Open Sauce Bold"/>
              </a:rPr>
              <a:t>House Reconvenes: June 1, 2026 @ 1:30pm </a:t>
            </a:r>
          </a:p>
        </p:txBody>
      </p:sp>
      <p:sp>
        <p:nvSpPr>
          <p:cNvPr id="9" name="TextBox 9"/>
          <p:cNvSpPr txBox="1"/>
          <p:nvPr/>
        </p:nvSpPr>
        <p:spPr>
          <a:xfrm>
            <a:off x="1993996" y="4993587"/>
            <a:ext cx="5772505" cy="895986"/>
          </a:xfrm>
          <a:prstGeom prst="rect">
            <a:avLst/>
          </a:prstGeom>
        </p:spPr>
        <p:txBody>
          <a:bodyPr lIns="0" tIns="0" rIns="0" bIns="0" rtlCol="0" anchor="t">
            <a:spAutoFit/>
          </a:bodyPr>
          <a:lstStyle/>
          <a:p>
            <a:pPr marL="0" lvl="0" indent="0" algn="l">
              <a:lnSpc>
                <a:spcPts val="3639"/>
              </a:lnSpc>
            </a:pPr>
            <a:r>
              <a:rPr lang="en-US" sz="2599" b="1">
                <a:solidFill>
                  <a:srgbClr val="2C261C"/>
                </a:solidFill>
                <a:latin typeface="Open Sauce Bold"/>
                <a:ea typeface="Open Sauce Bold"/>
                <a:cs typeface="Open Sauce Bold"/>
                <a:sym typeface="Open Sauce Bold"/>
              </a:rPr>
              <a:t>Senate Reconvened: May 18, 2026 @ 1:15pm</a:t>
            </a:r>
          </a:p>
        </p:txBody>
      </p:sp>
      <p:sp>
        <p:nvSpPr>
          <p:cNvPr id="10" name="TextBox 10"/>
          <p:cNvSpPr txBox="1"/>
          <p:nvPr/>
        </p:nvSpPr>
        <p:spPr>
          <a:xfrm>
            <a:off x="1409700" y="6241997"/>
            <a:ext cx="9489661" cy="534162"/>
          </a:xfrm>
          <a:prstGeom prst="rect">
            <a:avLst/>
          </a:prstGeom>
        </p:spPr>
        <p:txBody>
          <a:bodyPr lIns="0" tIns="0" rIns="0" bIns="0" rtlCol="0" anchor="t">
            <a:spAutoFit/>
          </a:bodyPr>
          <a:lstStyle/>
          <a:p>
            <a:pPr marL="0" lvl="0" indent="0" algn="l">
              <a:lnSpc>
                <a:spcPts val="4103"/>
              </a:lnSpc>
              <a:spcBef>
                <a:spcPct val="0"/>
              </a:spcBef>
            </a:pPr>
            <a:r>
              <a:rPr lang="en-US" sz="3799" b="1" spc="-224">
                <a:solidFill>
                  <a:srgbClr val="2C261C"/>
                </a:solidFill>
                <a:latin typeface="Open Sauce Bold"/>
                <a:ea typeface="Open Sauce Bold"/>
                <a:cs typeface="Open Sauce Bold"/>
                <a:sym typeface="Open Sauce Bold"/>
              </a:rPr>
              <a:t>SESSION ACTIVITY AT A GLANCE</a:t>
            </a:r>
          </a:p>
        </p:txBody>
      </p:sp>
      <p:sp>
        <p:nvSpPr>
          <p:cNvPr id="11" name="TextBox 11"/>
          <p:cNvSpPr txBox="1"/>
          <p:nvPr/>
        </p:nvSpPr>
        <p:spPr>
          <a:xfrm>
            <a:off x="1993996" y="6976184"/>
            <a:ext cx="9281205" cy="2724786"/>
          </a:xfrm>
          <a:prstGeom prst="rect">
            <a:avLst/>
          </a:prstGeom>
        </p:spPr>
        <p:txBody>
          <a:bodyPr lIns="0" tIns="0" rIns="0" bIns="0" rtlCol="0" anchor="t">
            <a:spAutoFit/>
          </a:bodyPr>
          <a:lstStyle/>
          <a:p>
            <a:pPr marL="561336" lvl="1" indent="-280668" algn="l">
              <a:lnSpc>
                <a:spcPts val="3639"/>
              </a:lnSpc>
              <a:buFont typeface="Arial"/>
              <a:buChar char="•"/>
            </a:pPr>
            <a:r>
              <a:rPr lang="en-US" sz="2599" b="1">
                <a:solidFill>
                  <a:srgbClr val="2C261C"/>
                </a:solidFill>
                <a:latin typeface="Open Sauce Bold"/>
                <a:ea typeface="Open Sauce Bold"/>
                <a:cs typeface="Open Sauce Bold"/>
                <a:sym typeface="Open Sauce Bold"/>
              </a:rPr>
              <a:t>Nearly 2,000 bills introduced during the 2026 session</a:t>
            </a:r>
          </a:p>
          <a:p>
            <a:pPr marL="561336" lvl="1" indent="-280668" algn="l">
              <a:lnSpc>
                <a:spcPts val="3639"/>
              </a:lnSpc>
              <a:buFont typeface="Arial"/>
              <a:buChar char="•"/>
            </a:pPr>
            <a:r>
              <a:rPr lang="en-US" sz="2599" b="1">
                <a:solidFill>
                  <a:srgbClr val="2C261C"/>
                </a:solidFill>
                <a:latin typeface="Open Sauce Bold"/>
                <a:ea typeface="Open Sauce Bold"/>
                <a:cs typeface="Open Sauce Bold"/>
                <a:sym typeface="Open Sauce Bold"/>
              </a:rPr>
              <a:t>Vetoes remain historically significant with 61 gubernatorial vetoes</a:t>
            </a:r>
          </a:p>
          <a:p>
            <a:pPr marL="561336" lvl="1" indent="-280668" algn="l">
              <a:lnSpc>
                <a:spcPts val="3639"/>
              </a:lnSpc>
              <a:buFont typeface="Arial"/>
              <a:buChar char="•"/>
            </a:pPr>
            <a:r>
              <a:rPr lang="en-US" sz="2599" b="1">
                <a:solidFill>
                  <a:srgbClr val="2C261C"/>
                </a:solidFill>
                <a:latin typeface="Open Sauce Bold"/>
                <a:ea typeface="Open Sauce Bold"/>
                <a:cs typeface="Open Sauce Bold"/>
                <a:sym typeface="Open Sauce Bold"/>
              </a:rPr>
              <a:t>Legislature approaching late-session negotiations and budget activity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082" y="-419100"/>
            <a:ext cx="18796081" cy="112014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28700" y="1123689"/>
            <a:ext cx="6737800" cy="2193497"/>
          </a:xfrm>
          <a:prstGeom prst="rect">
            <a:avLst/>
          </a:prstGeom>
        </p:spPr>
        <p:txBody>
          <a:bodyPr lIns="0" tIns="0" rIns="0" bIns="0" rtlCol="0" anchor="t">
            <a:spAutoFit/>
          </a:bodyPr>
          <a:lstStyle/>
          <a:p>
            <a:pPr marL="0" lvl="0" indent="0" algn="l">
              <a:lnSpc>
                <a:spcPts val="8550"/>
              </a:lnSpc>
              <a:spcBef>
                <a:spcPct val="0"/>
              </a:spcBef>
            </a:pPr>
            <a:r>
              <a:rPr lang="en-US" sz="7917" b="1" spc="-467" dirty="0">
                <a:solidFill>
                  <a:srgbClr val="2C261C"/>
                </a:solidFill>
                <a:latin typeface="Open Sauce Semi-Bold"/>
                <a:ea typeface="Open Sauce Semi-Bold"/>
                <a:cs typeface="Open Sauce Semi-Bold"/>
                <a:sym typeface="Open Sauce Semi-Bold"/>
              </a:rPr>
              <a:t>BILL POSITIONS</a:t>
            </a:r>
          </a:p>
        </p:txBody>
      </p:sp>
      <p:sp>
        <p:nvSpPr>
          <p:cNvPr id="4" name="TextBox 4"/>
          <p:cNvSpPr txBox="1"/>
          <p:nvPr/>
        </p:nvSpPr>
        <p:spPr>
          <a:xfrm>
            <a:off x="1409700" y="3492295"/>
            <a:ext cx="7067736" cy="1057275"/>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C261C"/>
                </a:solidFill>
                <a:latin typeface="Open Sauce Bold"/>
                <a:ea typeface="Open Sauce Bold"/>
                <a:cs typeface="Open Sauce Bold"/>
                <a:sym typeface="Open Sauce Bold"/>
              </a:rPr>
              <a:t>Legislative Position Overview, 20 Priority Measures Reviewed </a:t>
            </a:r>
          </a:p>
        </p:txBody>
      </p:sp>
      <p:sp>
        <p:nvSpPr>
          <p:cNvPr id="5" name="TextBox 5"/>
          <p:cNvSpPr txBox="1"/>
          <p:nvPr/>
        </p:nvSpPr>
        <p:spPr>
          <a:xfrm>
            <a:off x="1892744" y="4721020"/>
            <a:ext cx="6132463" cy="580390"/>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2C261C"/>
                </a:solidFill>
                <a:latin typeface="Canva Sans"/>
                <a:ea typeface="Canva Sans"/>
                <a:cs typeface="Canva Sans"/>
                <a:sym typeface="Canva Sans"/>
              </a:rPr>
              <a:t>Support Positions: 14 bills</a:t>
            </a:r>
          </a:p>
        </p:txBody>
      </p:sp>
      <p:sp>
        <p:nvSpPr>
          <p:cNvPr id="6" name="TextBox 6"/>
          <p:cNvSpPr txBox="1"/>
          <p:nvPr/>
        </p:nvSpPr>
        <p:spPr>
          <a:xfrm>
            <a:off x="1892744" y="6006895"/>
            <a:ext cx="6529685" cy="580390"/>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2C261C"/>
                </a:solidFill>
                <a:latin typeface="Canva Sans"/>
                <a:ea typeface="Canva Sans"/>
                <a:cs typeface="Canva Sans"/>
                <a:sym typeface="Canva Sans"/>
              </a:rPr>
              <a:t>Opposition Positions: 6 bills</a:t>
            </a:r>
          </a:p>
        </p:txBody>
      </p:sp>
      <p:sp>
        <p:nvSpPr>
          <p:cNvPr id="7" name="TextBox 7"/>
          <p:cNvSpPr txBox="1"/>
          <p:nvPr/>
        </p:nvSpPr>
        <p:spPr>
          <a:xfrm>
            <a:off x="10191564" y="3492295"/>
            <a:ext cx="7067736" cy="523875"/>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C261C"/>
                </a:solidFill>
                <a:latin typeface="Open Sauce Bold"/>
                <a:ea typeface="Open Sauce Bold"/>
                <a:cs typeface="Open Sauce Bold"/>
                <a:sym typeface="Open Sauce Bold"/>
              </a:rPr>
              <a:t>Primary Policy Categories:</a:t>
            </a:r>
          </a:p>
        </p:txBody>
      </p:sp>
      <p:sp>
        <p:nvSpPr>
          <p:cNvPr id="8" name="TextBox 8"/>
          <p:cNvSpPr txBox="1"/>
          <p:nvPr/>
        </p:nvSpPr>
        <p:spPr>
          <a:xfrm>
            <a:off x="10392128" y="4721020"/>
            <a:ext cx="6232009" cy="2980690"/>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2C261C"/>
                </a:solidFill>
                <a:latin typeface="Canva Sans"/>
                <a:ea typeface="Canva Sans"/>
                <a:cs typeface="Canva Sans"/>
                <a:sym typeface="Canva Sans"/>
              </a:rPr>
              <a:t>Water Policy</a:t>
            </a:r>
          </a:p>
          <a:p>
            <a:pPr marL="734059" lvl="1" indent="-367030" algn="l">
              <a:lnSpc>
                <a:spcPts val="4759"/>
              </a:lnSpc>
              <a:buFont typeface="Arial"/>
              <a:buChar char="•"/>
            </a:pPr>
            <a:r>
              <a:rPr lang="en-US" sz="3399">
                <a:solidFill>
                  <a:srgbClr val="2C261C"/>
                </a:solidFill>
                <a:latin typeface="Canva Sans"/>
                <a:ea typeface="Canva Sans"/>
                <a:cs typeface="Canva Sans"/>
                <a:sym typeface="Canva Sans"/>
              </a:rPr>
              <a:t>Infrastructure</a:t>
            </a:r>
          </a:p>
          <a:p>
            <a:pPr marL="734059" lvl="1" indent="-367030" algn="l">
              <a:lnSpc>
                <a:spcPts val="4759"/>
              </a:lnSpc>
              <a:buFont typeface="Arial"/>
              <a:buChar char="•"/>
            </a:pPr>
            <a:r>
              <a:rPr lang="en-US" sz="3399">
                <a:solidFill>
                  <a:srgbClr val="2C261C"/>
                </a:solidFill>
                <a:latin typeface="Canva Sans"/>
                <a:ea typeface="Canva Sans"/>
                <a:cs typeface="Canva Sans"/>
                <a:sym typeface="Canva Sans"/>
              </a:rPr>
              <a:t>Economic Development </a:t>
            </a:r>
          </a:p>
          <a:p>
            <a:pPr marL="734059" lvl="1" indent="-367030" algn="l">
              <a:lnSpc>
                <a:spcPts val="4759"/>
              </a:lnSpc>
              <a:buFont typeface="Arial"/>
              <a:buChar char="•"/>
            </a:pPr>
            <a:r>
              <a:rPr lang="en-US" sz="3399">
                <a:solidFill>
                  <a:srgbClr val="2C261C"/>
                </a:solidFill>
                <a:latin typeface="Canva Sans"/>
                <a:ea typeface="Canva Sans"/>
                <a:cs typeface="Canva Sans"/>
                <a:sym typeface="Canva Sans"/>
              </a:rPr>
              <a:t>Taxation </a:t>
            </a:r>
          </a:p>
          <a:p>
            <a:pPr marL="734059" lvl="1" indent="-367030" algn="l">
              <a:lnSpc>
                <a:spcPts val="4759"/>
              </a:lnSpc>
              <a:buFont typeface="Arial"/>
              <a:buChar char="•"/>
            </a:pPr>
            <a:r>
              <a:rPr lang="en-US" sz="3399">
                <a:solidFill>
                  <a:srgbClr val="2C261C"/>
                </a:solidFill>
                <a:latin typeface="Canva Sans"/>
                <a:ea typeface="Canva Sans"/>
                <a:cs typeface="Canva Sans"/>
                <a:sym typeface="Canva Sans"/>
              </a:rPr>
              <a:t>Education </a:t>
            </a:r>
          </a:p>
        </p:txBody>
      </p:sp>
      <p:sp>
        <p:nvSpPr>
          <p:cNvPr id="9" name="TextBox 9"/>
          <p:cNvSpPr txBox="1"/>
          <p:nvPr/>
        </p:nvSpPr>
        <p:spPr>
          <a:xfrm>
            <a:off x="1409700" y="8044610"/>
            <a:ext cx="15214438" cy="10572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2C261C"/>
                </a:solidFill>
                <a:latin typeface="Open Sauce Bold"/>
                <a:ea typeface="Open Sauce Bold"/>
                <a:cs typeface="Open Sauce Bold"/>
                <a:sym typeface="Open Sauce Bold"/>
              </a:rPr>
              <a:t>Legislative priorities focused on regional growth, infrastructure and long-term water reliability.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grpSp>
        <p:nvGrpSpPr>
          <p:cNvPr id="3" name="Group 3"/>
          <p:cNvGrpSpPr/>
          <p:nvPr/>
        </p:nvGrpSpPr>
        <p:grpSpPr>
          <a:xfrm>
            <a:off x="775837" y="757775"/>
            <a:ext cx="16736327" cy="8771450"/>
            <a:chOff x="0" y="0"/>
            <a:chExt cx="4407921" cy="2310176"/>
          </a:xfrm>
        </p:grpSpPr>
        <p:sp>
          <p:nvSpPr>
            <p:cNvPr id="4" name="Freeform 4"/>
            <p:cNvSpPr/>
            <p:nvPr/>
          </p:nvSpPr>
          <p:spPr>
            <a:xfrm>
              <a:off x="0" y="0"/>
              <a:ext cx="4407921" cy="2310176"/>
            </a:xfrm>
            <a:custGeom>
              <a:avLst/>
              <a:gdLst/>
              <a:ahLst/>
              <a:cxnLst/>
              <a:rect l="l" t="t" r="r" b="b"/>
              <a:pathLst>
                <a:path w="4407921" h="2310176">
                  <a:moveTo>
                    <a:pt x="16190" y="0"/>
                  </a:moveTo>
                  <a:lnTo>
                    <a:pt x="4391731" y="0"/>
                  </a:lnTo>
                  <a:cubicBezTo>
                    <a:pt x="4400672" y="0"/>
                    <a:pt x="4407921" y="7249"/>
                    <a:pt x="4407921" y="16190"/>
                  </a:cubicBezTo>
                  <a:lnTo>
                    <a:pt x="4407921" y="2293986"/>
                  </a:lnTo>
                  <a:cubicBezTo>
                    <a:pt x="4407921" y="2302927"/>
                    <a:pt x="4400672" y="2310176"/>
                    <a:pt x="4391731" y="2310176"/>
                  </a:cubicBezTo>
                  <a:lnTo>
                    <a:pt x="16190" y="2310176"/>
                  </a:lnTo>
                  <a:cubicBezTo>
                    <a:pt x="7249" y="2310176"/>
                    <a:pt x="0" y="2302927"/>
                    <a:pt x="0" y="2293986"/>
                  </a:cubicBezTo>
                  <a:lnTo>
                    <a:pt x="0" y="16190"/>
                  </a:lnTo>
                  <a:cubicBezTo>
                    <a:pt x="0" y="7249"/>
                    <a:pt x="7249" y="0"/>
                    <a:pt x="16190" y="0"/>
                  </a:cubicBezTo>
                  <a:close/>
                </a:path>
              </a:pathLst>
            </a:custGeom>
            <a:solidFill>
              <a:srgbClr val="FCC655">
                <a:alpha val="74902"/>
              </a:srgbClr>
            </a:solidFill>
          </p:spPr>
          <p:txBody>
            <a:bodyPr/>
            <a:lstStyle/>
            <a:p>
              <a:endParaRPr lang="en-US"/>
            </a:p>
          </p:txBody>
        </p:sp>
        <p:sp>
          <p:nvSpPr>
            <p:cNvPr id="5" name="TextBox 5"/>
            <p:cNvSpPr txBox="1"/>
            <p:nvPr/>
          </p:nvSpPr>
          <p:spPr>
            <a:xfrm>
              <a:off x="0" y="-38100"/>
              <a:ext cx="4407921" cy="234827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076264" y="1114425"/>
            <a:ext cx="14564106" cy="962668"/>
          </a:xfrm>
          <a:prstGeom prst="rect">
            <a:avLst/>
          </a:prstGeom>
        </p:spPr>
        <p:txBody>
          <a:bodyPr lIns="0" tIns="0" rIns="0" bIns="0" rtlCol="0" anchor="t">
            <a:spAutoFit/>
          </a:bodyPr>
          <a:lstStyle/>
          <a:p>
            <a:pPr marL="0" lvl="0" indent="0" algn="l">
              <a:lnSpc>
                <a:spcPts val="7470"/>
              </a:lnSpc>
              <a:spcBef>
                <a:spcPct val="0"/>
              </a:spcBef>
            </a:pPr>
            <a:r>
              <a:rPr lang="en-US" sz="6917" b="1" spc="-408">
                <a:solidFill>
                  <a:srgbClr val="2C261C"/>
                </a:solidFill>
                <a:latin typeface="Open Sauce Semi-Bold"/>
                <a:ea typeface="Open Sauce Semi-Bold"/>
                <a:cs typeface="Open Sauce Semi-Bold"/>
                <a:sym typeface="Open Sauce Semi-Bold"/>
              </a:rPr>
              <a:t>WATER AND POWER LEGISLATION</a:t>
            </a:r>
          </a:p>
        </p:txBody>
      </p:sp>
      <p:sp>
        <p:nvSpPr>
          <p:cNvPr id="7" name="TextBox 7"/>
          <p:cNvSpPr txBox="1"/>
          <p:nvPr/>
        </p:nvSpPr>
        <p:spPr>
          <a:xfrm>
            <a:off x="1552482" y="2592306"/>
            <a:ext cx="15183036" cy="523875"/>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C261C"/>
                </a:solidFill>
                <a:latin typeface="Open Sauce Bold"/>
                <a:ea typeface="Open Sauce Bold"/>
                <a:cs typeface="Open Sauce Bold"/>
                <a:sym typeface="Open Sauce Bold"/>
              </a:rPr>
              <a:t>Support:</a:t>
            </a:r>
          </a:p>
        </p:txBody>
      </p:sp>
      <p:sp>
        <p:nvSpPr>
          <p:cNvPr id="8" name="TextBox 8"/>
          <p:cNvSpPr txBox="1"/>
          <p:nvPr/>
        </p:nvSpPr>
        <p:spPr>
          <a:xfrm>
            <a:off x="1766799" y="3330348"/>
            <a:ext cx="15183036" cy="1057275"/>
          </a:xfrm>
          <a:prstGeom prst="rect">
            <a:avLst/>
          </a:prstGeom>
        </p:spPr>
        <p:txBody>
          <a:bodyPr lIns="0" tIns="0" rIns="0" bIns="0" rtlCol="0" anchor="t">
            <a:spAutoFit/>
          </a:bodyPr>
          <a:lstStyle/>
          <a:p>
            <a:pPr algn="l">
              <a:lnSpc>
                <a:spcPts val="4200"/>
              </a:lnSpc>
            </a:pPr>
            <a:r>
              <a:rPr lang="en-US" sz="3000" b="1" dirty="0">
                <a:solidFill>
                  <a:srgbClr val="2C261C"/>
                </a:solidFill>
                <a:latin typeface="Open Sauce Bold"/>
                <a:ea typeface="Open Sauce Bold"/>
                <a:cs typeface="Open Sauce Bold"/>
                <a:sym typeface="Open Sauce Bold"/>
              </a:rPr>
              <a:t>HB2827 | groundwater withdrawal </a:t>
            </a:r>
          </a:p>
          <a:p>
            <a:pPr marL="0" lvl="0" indent="0" algn="l">
              <a:lnSpc>
                <a:spcPts val="4200"/>
              </a:lnSpc>
              <a:spcBef>
                <a:spcPct val="0"/>
              </a:spcBef>
            </a:pPr>
            <a:r>
              <a:rPr lang="en-US" sz="3000" b="1" dirty="0">
                <a:solidFill>
                  <a:srgbClr val="2C261C"/>
                </a:solidFill>
                <a:latin typeface="Open Sauce Bold"/>
                <a:ea typeface="Open Sauce Bold"/>
                <a:cs typeface="Open Sauce Bold"/>
                <a:sym typeface="Open Sauce Bold"/>
              </a:rPr>
              <a:t>fee; Pinal AMA – died in Senate</a:t>
            </a:r>
          </a:p>
        </p:txBody>
      </p:sp>
      <p:sp>
        <p:nvSpPr>
          <p:cNvPr id="9" name="TextBox 9"/>
          <p:cNvSpPr txBox="1"/>
          <p:nvPr/>
        </p:nvSpPr>
        <p:spPr>
          <a:xfrm>
            <a:off x="1766799" y="4581525"/>
            <a:ext cx="15183036" cy="1057275"/>
          </a:xfrm>
          <a:prstGeom prst="rect">
            <a:avLst/>
          </a:prstGeom>
        </p:spPr>
        <p:txBody>
          <a:bodyPr lIns="0" tIns="0" rIns="0" bIns="0" rtlCol="0" anchor="t">
            <a:spAutoFit/>
          </a:bodyPr>
          <a:lstStyle/>
          <a:p>
            <a:pPr algn="l">
              <a:lnSpc>
                <a:spcPts val="4200"/>
              </a:lnSpc>
            </a:pPr>
            <a:r>
              <a:rPr lang="en-US" sz="3000" b="1" dirty="0">
                <a:solidFill>
                  <a:srgbClr val="2C261C"/>
                </a:solidFill>
                <a:latin typeface="Open Sauce Bold"/>
                <a:ea typeface="Open Sauce Bold"/>
                <a:cs typeface="Open Sauce Bold"/>
                <a:sym typeface="Open Sauce Bold"/>
              </a:rPr>
              <a:t>HB2098 | county water augmentation </a:t>
            </a:r>
          </a:p>
          <a:p>
            <a:pPr marL="0" lvl="0" indent="0" algn="l">
              <a:lnSpc>
                <a:spcPts val="4200"/>
              </a:lnSpc>
              <a:spcBef>
                <a:spcPct val="0"/>
              </a:spcBef>
            </a:pPr>
            <a:r>
              <a:rPr lang="en-US" sz="3000" b="1" dirty="0">
                <a:solidFill>
                  <a:srgbClr val="2C261C"/>
                </a:solidFill>
                <a:latin typeface="Open Sauce Bold"/>
                <a:ea typeface="Open Sauce Bold"/>
                <a:cs typeface="Open Sauce Bold"/>
                <a:sym typeface="Open Sauce Bold"/>
              </a:rPr>
              <a:t>authorities; bond - SIGNED</a:t>
            </a:r>
          </a:p>
        </p:txBody>
      </p:sp>
      <p:sp>
        <p:nvSpPr>
          <p:cNvPr id="10" name="TextBox 10"/>
          <p:cNvSpPr txBox="1"/>
          <p:nvPr/>
        </p:nvSpPr>
        <p:spPr>
          <a:xfrm>
            <a:off x="1766799" y="5829300"/>
            <a:ext cx="15183036" cy="1057275"/>
          </a:xfrm>
          <a:prstGeom prst="rect">
            <a:avLst/>
          </a:prstGeom>
        </p:spPr>
        <p:txBody>
          <a:bodyPr lIns="0" tIns="0" rIns="0" bIns="0" rtlCol="0" anchor="t">
            <a:spAutoFit/>
          </a:bodyPr>
          <a:lstStyle/>
          <a:p>
            <a:pPr algn="l">
              <a:lnSpc>
                <a:spcPts val="4200"/>
              </a:lnSpc>
            </a:pPr>
            <a:r>
              <a:rPr lang="en-US" sz="3000" b="1" dirty="0">
                <a:solidFill>
                  <a:srgbClr val="2C261C"/>
                </a:solidFill>
                <a:latin typeface="Open Sauce Bold"/>
                <a:ea typeface="Open Sauce Bold"/>
                <a:cs typeface="Open Sauce Bold"/>
                <a:sym typeface="Open Sauce Bold"/>
              </a:rPr>
              <a:t>SB1447 | groundwater withdrawal </a:t>
            </a:r>
          </a:p>
          <a:p>
            <a:pPr marL="0" lvl="0" indent="0" algn="l">
              <a:lnSpc>
                <a:spcPts val="4200"/>
              </a:lnSpc>
              <a:spcBef>
                <a:spcPct val="0"/>
              </a:spcBef>
            </a:pPr>
            <a:r>
              <a:rPr lang="en-US" sz="3000" b="1" dirty="0">
                <a:solidFill>
                  <a:srgbClr val="2C261C"/>
                </a:solidFill>
                <a:latin typeface="Open Sauce Bold"/>
                <a:ea typeface="Open Sauce Bold"/>
                <a:cs typeface="Open Sauce Bold"/>
                <a:sym typeface="Open Sauce Bold"/>
              </a:rPr>
              <a:t>fee; Pinal AMA – mirror bill to HB2827 – waiting for House vote </a:t>
            </a:r>
          </a:p>
        </p:txBody>
      </p:sp>
      <p:sp>
        <p:nvSpPr>
          <p:cNvPr id="11" name="TextBox 11"/>
          <p:cNvSpPr txBox="1"/>
          <p:nvPr/>
        </p:nvSpPr>
        <p:spPr>
          <a:xfrm>
            <a:off x="1766799" y="7096125"/>
            <a:ext cx="15183036" cy="1057275"/>
          </a:xfrm>
          <a:prstGeom prst="rect">
            <a:avLst/>
          </a:prstGeom>
        </p:spPr>
        <p:txBody>
          <a:bodyPr lIns="0" tIns="0" rIns="0" bIns="0" rtlCol="0" anchor="t">
            <a:spAutoFit/>
          </a:bodyPr>
          <a:lstStyle/>
          <a:p>
            <a:pPr algn="l">
              <a:lnSpc>
                <a:spcPts val="4200"/>
              </a:lnSpc>
            </a:pPr>
            <a:r>
              <a:rPr lang="en-US" sz="3000" b="1" dirty="0">
                <a:solidFill>
                  <a:srgbClr val="2C261C"/>
                </a:solidFill>
                <a:latin typeface="Open Sauce Bold"/>
                <a:ea typeface="Open Sauce Bold"/>
                <a:cs typeface="Open Sauce Bold"/>
                <a:sym typeface="Open Sauce Bold"/>
              </a:rPr>
              <a:t>HCR2038 | Colorado River; </a:t>
            </a:r>
          </a:p>
          <a:p>
            <a:pPr marL="0" lvl="0" indent="0" algn="l">
              <a:lnSpc>
                <a:spcPts val="4200"/>
              </a:lnSpc>
              <a:spcBef>
                <a:spcPct val="0"/>
              </a:spcBef>
            </a:pPr>
            <a:r>
              <a:rPr lang="en-US" sz="3000" b="1" dirty="0">
                <a:solidFill>
                  <a:srgbClr val="2C261C"/>
                </a:solidFill>
                <a:latin typeface="Open Sauce Bold"/>
                <a:ea typeface="Open Sauce Bold"/>
                <a:cs typeface="Open Sauce Bold"/>
                <a:sym typeface="Open Sauce Bold"/>
              </a:rPr>
              <a:t>seven-state agreement – died in Senate </a:t>
            </a:r>
          </a:p>
        </p:txBody>
      </p:sp>
      <p:sp>
        <p:nvSpPr>
          <p:cNvPr id="12" name="TextBox 12"/>
          <p:cNvSpPr txBox="1"/>
          <p:nvPr/>
        </p:nvSpPr>
        <p:spPr>
          <a:xfrm>
            <a:off x="9667782" y="3314700"/>
            <a:ext cx="15183036" cy="1030988"/>
          </a:xfrm>
          <a:prstGeom prst="rect">
            <a:avLst/>
          </a:prstGeom>
        </p:spPr>
        <p:txBody>
          <a:bodyPr lIns="0" tIns="0" rIns="0" bIns="0" rtlCol="0" anchor="t">
            <a:spAutoFit/>
          </a:bodyPr>
          <a:lstStyle/>
          <a:p>
            <a:pPr algn="l">
              <a:lnSpc>
                <a:spcPts val="4200"/>
              </a:lnSpc>
            </a:pPr>
            <a:r>
              <a:rPr lang="en-US" sz="3000" b="1" dirty="0">
                <a:solidFill>
                  <a:srgbClr val="2C261C"/>
                </a:solidFill>
                <a:latin typeface="Open Sauce Bold"/>
                <a:ea typeface="Open Sauce Bold"/>
                <a:cs typeface="Open Sauce Bold"/>
                <a:sym typeface="Open Sauce Bold"/>
              </a:rPr>
              <a:t>SB1560 | cap; water supply; development fund – waiting for Senate vote  </a:t>
            </a:r>
          </a:p>
          <a:p>
            <a:pPr algn="l">
              <a:lnSpc>
                <a:spcPts val="4200"/>
              </a:lnSpc>
            </a:pPr>
            <a:endParaRPr lang="en-US" sz="3000" b="1" dirty="0">
              <a:solidFill>
                <a:srgbClr val="2C261C"/>
              </a:solidFill>
              <a:latin typeface="Open Sauce Bold"/>
              <a:ea typeface="Open Sauce Bold"/>
              <a:cs typeface="Open Sauce Bold"/>
              <a:sym typeface="Open Sauce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grpSp>
        <p:nvGrpSpPr>
          <p:cNvPr id="3" name="Group 3"/>
          <p:cNvGrpSpPr/>
          <p:nvPr/>
        </p:nvGrpSpPr>
        <p:grpSpPr>
          <a:xfrm>
            <a:off x="775837" y="757775"/>
            <a:ext cx="16736327" cy="8771450"/>
            <a:chOff x="0" y="0"/>
            <a:chExt cx="4407921" cy="2310176"/>
          </a:xfrm>
        </p:grpSpPr>
        <p:sp>
          <p:nvSpPr>
            <p:cNvPr id="4" name="Freeform 4"/>
            <p:cNvSpPr/>
            <p:nvPr/>
          </p:nvSpPr>
          <p:spPr>
            <a:xfrm>
              <a:off x="0" y="0"/>
              <a:ext cx="4407921" cy="2310176"/>
            </a:xfrm>
            <a:custGeom>
              <a:avLst/>
              <a:gdLst/>
              <a:ahLst/>
              <a:cxnLst/>
              <a:rect l="l" t="t" r="r" b="b"/>
              <a:pathLst>
                <a:path w="4407921" h="2310176">
                  <a:moveTo>
                    <a:pt x="16190" y="0"/>
                  </a:moveTo>
                  <a:lnTo>
                    <a:pt x="4391731" y="0"/>
                  </a:lnTo>
                  <a:cubicBezTo>
                    <a:pt x="4400672" y="0"/>
                    <a:pt x="4407921" y="7249"/>
                    <a:pt x="4407921" y="16190"/>
                  </a:cubicBezTo>
                  <a:lnTo>
                    <a:pt x="4407921" y="2293986"/>
                  </a:lnTo>
                  <a:cubicBezTo>
                    <a:pt x="4407921" y="2302927"/>
                    <a:pt x="4400672" y="2310176"/>
                    <a:pt x="4391731" y="2310176"/>
                  </a:cubicBezTo>
                  <a:lnTo>
                    <a:pt x="16190" y="2310176"/>
                  </a:lnTo>
                  <a:cubicBezTo>
                    <a:pt x="7249" y="2310176"/>
                    <a:pt x="0" y="2302927"/>
                    <a:pt x="0" y="2293986"/>
                  </a:cubicBezTo>
                  <a:lnTo>
                    <a:pt x="0" y="16190"/>
                  </a:lnTo>
                  <a:cubicBezTo>
                    <a:pt x="0" y="7249"/>
                    <a:pt x="7249" y="0"/>
                    <a:pt x="16190" y="0"/>
                  </a:cubicBezTo>
                  <a:close/>
                </a:path>
              </a:pathLst>
            </a:custGeom>
            <a:solidFill>
              <a:srgbClr val="FCC655">
                <a:alpha val="74902"/>
              </a:srgbClr>
            </a:solidFill>
          </p:spPr>
          <p:txBody>
            <a:bodyPr/>
            <a:lstStyle/>
            <a:p>
              <a:endParaRPr lang="en-US"/>
            </a:p>
          </p:txBody>
        </p:sp>
        <p:sp>
          <p:nvSpPr>
            <p:cNvPr id="5" name="TextBox 5"/>
            <p:cNvSpPr txBox="1"/>
            <p:nvPr/>
          </p:nvSpPr>
          <p:spPr>
            <a:xfrm>
              <a:off x="0" y="-38100"/>
              <a:ext cx="4407921" cy="2348276"/>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076264" y="1114425"/>
            <a:ext cx="14564106" cy="962668"/>
          </a:xfrm>
          <a:prstGeom prst="rect">
            <a:avLst/>
          </a:prstGeom>
        </p:spPr>
        <p:txBody>
          <a:bodyPr lIns="0" tIns="0" rIns="0" bIns="0" rtlCol="0" anchor="t">
            <a:spAutoFit/>
          </a:bodyPr>
          <a:lstStyle/>
          <a:p>
            <a:pPr marL="0" lvl="0" indent="0" algn="l">
              <a:lnSpc>
                <a:spcPts val="7470"/>
              </a:lnSpc>
              <a:spcBef>
                <a:spcPct val="0"/>
              </a:spcBef>
            </a:pPr>
            <a:r>
              <a:rPr lang="en-US" sz="6917" b="1" spc="-408">
                <a:solidFill>
                  <a:srgbClr val="2C261C"/>
                </a:solidFill>
                <a:latin typeface="Open Sauce Semi-Bold"/>
                <a:ea typeface="Open Sauce Semi-Bold"/>
                <a:cs typeface="Open Sauce Semi-Bold"/>
                <a:sym typeface="Open Sauce Semi-Bold"/>
              </a:rPr>
              <a:t>WATER AND POWER LEGISLATION</a:t>
            </a:r>
          </a:p>
        </p:txBody>
      </p:sp>
      <p:sp>
        <p:nvSpPr>
          <p:cNvPr id="7" name="TextBox 7"/>
          <p:cNvSpPr txBox="1"/>
          <p:nvPr/>
        </p:nvSpPr>
        <p:spPr>
          <a:xfrm>
            <a:off x="1552482" y="2592306"/>
            <a:ext cx="15183036" cy="523875"/>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C261C"/>
                </a:solidFill>
                <a:latin typeface="Open Sauce Bold"/>
                <a:ea typeface="Open Sauce Bold"/>
                <a:cs typeface="Open Sauce Bold"/>
                <a:sym typeface="Open Sauce Bold"/>
              </a:rPr>
              <a:t>Opposition: </a:t>
            </a:r>
          </a:p>
        </p:txBody>
      </p:sp>
      <p:sp>
        <p:nvSpPr>
          <p:cNvPr id="8" name="TextBox 8"/>
          <p:cNvSpPr txBox="1"/>
          <p:nvPr/>
        </p:nvSpPr>
        <p:spPr>
          <a:xfrm>
            <a:off x="1766799" y="3330348"/>
            <a:ext cx="15183036" cy="1057275"/>
          </a:xfrm>
          <a:prstGeom prst="rect">
            <a:avLst/>
          </a:prstGeom>
        </p:spPr>
        <p:txBody>
          <a:bodyPr lIns="0" tIns="0" rIns="0" bIns="0" rtlCol="0" anchor="t">
            <a:spAutoFit/>
          </a:bodyPr>
          <a:lstStyle/>
          <a:p>
            <a:pPr algn="l">
              <a:lnSpc>
                <a:spcPts val="4200"/>
              </a:lnSpc>
            </a:pPr>
            <a:r>
              <a:rPr lang="en-US" sz="3000" b="1" dirty="0">
                <a:solidFill>
                  <a:srgbClr val="2C261C"/>
                </a:solidFill>
                <a:latin typeface="Open Sauce Bold"/>
                <a:ea typeface="Open Sauce Bold"/>
                <a:cs typeface="Open Sauce Bold"/>
                <a:sym typeface="Open Sauce Bold"/>
              </a:rPr>
              <a:t>HB2934 | </a:t>
            </a:r>
            <a:r>
              <a:rPr lang="en-US" sz="3000" b="1" dirty="0" err="1">
                <a:solidFill>
                  <a:srgbClr val="2C261C"/>
                </a:solidFill>
                <a:latin typeface="Open Sauce Bold"/>
                <a:ea typeface="Open Sauce Bold"/>
                <a:cs typeface="Open Sauce Bold"/>
                <a:sym typeface="Open Sauce Bold"/>
              </a:rPr>
              <a:t>Harquehala</a:t>
            </a:r>
            <a:r>
              <a:rPr lang="en-US" sz="3000" b="1" dirty="0">
                <a:solidFill>
                  <a:srgbClr val="2C261C"/>
                </a:solidFill>
                <a:latin typeface="Open Sauce Bold"/>
                <a:ea typeface="Open Sauce Bold"/>
                <a:cs typeface="Open Sauce Bold"/>
                <a:sym typeface="Open Sauce Bold"/>
              </a:rPr>
              <a:t>; groundwater</a:t>
            </a:r>
          </a:p>
          <a:p>
            <a:pPr marL="0" lvl="0" indent="0" algn="l">
              <a:lnSpc>
                <a:spcPts val="4200"/>
              </a:lnSpc>
              <a:spcBef>
                <a:spcPct val="0"/>
              </a:spcBef>
            </a:pPr>
            <a:r>
              <a:rPr lang="en-US" sz="3000" b="1" dirty="0">
                <a:solidFill>
                  <a:srgbClr val="2C261C"/>
                </a:solidFill>
                <a:latin typeface="Open Sauce Bold"/>
                <a:ea typeface="Open Sauce Bold"/>
                <a:cs typeface="Open Sauce Bold"/>
                <a:sym typeface="Open Sauce Bold"/>
              </a:rPr>
              <a:t>transportation fee – died in the House </a:t>
            </a:r>
          </a:p>
        </p:txBody>
      </p:sp>
      <p:sp>
        <p:nvSpPr>
          <p:cNvPr id="9" name="TextBox 9"/>
          <p:cNvSpPr txBox="1"/>
          <p:nvPr/>
        </p:nvSpPr>
        <p:spPr>
          <a:xfrm>
            <a:off x="1766799" y="4581525"/>
            <a:ext cx="15183036" cy="1057275"/>
          </a:xfrm>
          <a:prstGeom prst="rect">
            <a:avLst/>
          </a:prstGeom>
        </p:spPr>
        <p:txBody>
          <a:bodyPr lIns="0" tIns="0" rIns="0" bIns="0" rtlCol="0" anchor="t">
            <a:spAutoFit/>
          </a:bodyPr>
          <a:lstStyle/>
          <a:p>
            <a:pPr algn="l">
              <a:lnSpc>
                <a:spcPts val="4200"/>
              </a:lnSpc>
            </a:pPr>
            <a:r>
              <a:rPr lang="en-US" sz="3000" b="1" dirty="0">
                <a:solidFill>
                  <a:srgbClr val="2C261C"/>
                </a:solidFill>
                <a:latin typeface="Open Sauce Bold"/>
                <a:ea typeface="Open Sauce Bold"/>
                <a:cs typeface="Open Sauce Bold"/>
                <a:sym typeface="Open Sauce Bold"/>
              </a:rPr>
              <a:t>HB2452 | comprehensive plans; data</a:t>
            </a:r>
          </a:p>
          <a:p>
            <a:pPr marL="0" lvl="0" indent="0" algn="l">
              <a:lnSpc>
                <a:spcPts val="4200"/>
              </a:lnSpc>
              <a:spcBef>
                <a:spcPct val="0"/>
              </a:spcBef>
            </a:pPr>
            <a:r>
              <a:rPr lang="en-US" sz="3000" b="1" dirty="0">
                <a:solidFill>
                  <a:srgbClr val="2C261C"/>
                </a:solidFill>
                <a:latin typeface="Open Sauce Bold"/>
                <a:ea typeface="Open Sauce Bold"/>
                <a:cs typeface="Open Sauce Bold"/>
                <a:sym typeface="Open Sauce Bold"/>
              </a:rPr>
              <a:t>centers; nuclear – died in the House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28700" y="1992343"/>
            <a:ext cx="4423947" cy="1333698"/>
          </a:xfrm>
          <a:prstGeom prst="rect">
            <a:avLst/>
          </a:prstGeom>
        </p:spPr>
        <p:txBody>
          <a:bodyPr lIns="0" tIns="0" rIns="0" bIns="0" rtlCol="0" anchor="t">
            <a:spAutoFit/>
          </a:bodyPr>
          <a:lstStyle/>
          <a:p>
            <a:pPr algn="l">
              <a:lnSpc>
                <a:spcPts val="5150"/>
              </a:lnSpc>
            </a:pPr>
            <a:r>
              <a:rPr lang="en-US" sz="5000" b="1" dirty="0">
                <a:solidFill>
                  <a:srgbClr val="2C261C"/>
                </a:solidFill>
                <a:latin typeface="Open Sauce Bold"/>
                <a:ea typeface="Open Sauce Bold"/>
                <a:cs typeface="Open Sauce Bold"/>
                <a:sym typeface="Open Sauce Bold"/>
              </a:rPr>
              <a:t>Infrastructure – Support </a:t>
            </a:r>
          </a:p>
        </p:txBody>
      </p:sp>
      <p:sp>
        <p:nvSpPr>
          <p:cNvPr id="4" name="TextBox 4"/>
          <p:cNvSpPr txBox="1"/>
          <p:nvPr/>
        </p:nvSpPr>
        <p:spPr>
          <a:xfrm>
            <a:off x="1570776" y="2751426"/>
            <a:ext cx="6305369" cy="986410"/>
          </a:xfrm>
          <a:prstGeom prst="rect">
            <a:avLst/>
          </a:prstGeom>
        </p:spPr>
        <p:txBody>
          <a:bodyPr lIns="0" tIns="0" rIns="0" bIns="0" rtlCol="0" anchor="t">
            <a:spAutoFit/>
          </a:bodyPr>
          <a:lstStyle/>
          <a:p>
            <a:pPr algn="l">
              <a:lnSpc>
                <a:spcPts val="4022"/>
              </a:lnSpc>
            </a:pPr>
            <a:r>
              <a:rPr lang="en-US" sz="2699" b="1" dirty="0">
                <a:solidFill>
                  <a:srgbClr val="2C261C"/>
                </a:solidFill>
                <a:latin typeface="Open Sauce Bold"/>
                <a:ea typeface="Open Sauce Bold"/>
                <a:cs typeface="Open Sauce Bold"/>
                <a:sym typeface="Open Sauce Bold"/>
              </a:rPr>
              <a:t>HB2999 – Su port</a:t>
            </a:r>
          </a:p>
          <a:p>
            <a:pPr algn="l">
              <a:lnSpc>
                <a:spcPts val="4022"/>
              </a:lnSpc>
            </a:pPr>
            <a:r>
              <a:rPr lang="en-US" sz="2699" b="1" dirty="0">
                <a:solidFill>
                  <a:srgbClr val="2C261C"/>
                </a:solidFill>
                <a:latin typeface="Open Sauce Bold"/>
                <a:ea typeface="Open Sauce Bold"/>
                <a:cs typeface="Open Sauce Bold"/>
                <a:sym typeface="Open Sauce Bold"/>
              </a:rPr>
              <a:t>state housing affordability districts </a:t>
            </a:r>
          </a:p>
        </p:txBody>
      </p:sp>
      <p:sp>
        <p:nvSpPr>
          <p:cNvPr id="5" name="TextBox 5"/>
          <p:cNvSpPr txBox="1"/>
          <p:nvPr/>
        </p:nvSpPr>
        <p:spPr>
          <a:xfrm>
            <a:off x="1028700" y="448923"/>
            <a:ext cx="16230600" cy="983243"/>
          </a:xfrm>
          <a:prstGeom prst="rect">
            <a:avLst/>
          </a:prstGeom>
        </p:spPr>
        <p:txBody>
          <a:bodyPr lIns="0" tIns="0" rIns="0" bIns="0" rtlCol="0" anchor="t">
            <a:spAutoFit/>
          </a:bodyPr>
          <a:lstStyle/>
          <a:p>
            <a:pPr marL="0" lvl="0" indent="0" algn="ctr">
              <a:lnSpc>
                <a:spcPts val="7578"/>
              </a:lnSpc>
              <a:spcBef>
                <a:spcPct val="0"/>
              </a:spcBef>
            </a:pPr>
            <a:r>
              <a:rPr lang="en-US" sz="7017" b="1" spc="-414" dirty="0">
                <a:solidFill>
                  <a:srgbClr val="2C261C"/>
                </a:solidFill>
                <a:latin typeface="Open Sauce Semi-Bold"/>
                <a:ea typeface="Open Sauce Semi-Bold"/>
                <a:cs typeface="Open Sauce Semi-Bold"/>
                <a:sym typeface="Open Sauce Semi-Bold"/>
              </a:rPr>
              <a:t>INFRASTRUCTURE &amp; TRANSPORATION</a:t>
            </a:r>
          </a:p>
        </p:txBody>
      </p:sp>
      <p:sp>
        <p:nvSpPr>
          <p:cNvPr id="6" name="Freeform 6"/>
          <p:cNvSpPr/>
          <p:nvPr/>
        </p:nvSpPr>
        <p:spPr>
          <a:xfrm>
            <a:off x="-6758857" y="3608169"/>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a:p>
        </p:txBody>
      </p:sp>
      <p:sp>
        <p:nvSpPr>
          <p:cNvPr id="7" name="Freeform 7"/>
          <p:cNvSpPr/>
          <p:nvPr/>
        </p:nvSpPr>
        <p:spPr>
          <a:xfrm>
            <a:off x="11080403" y="-2671958"/>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570776" y="4039461"/>
            <a:ext cx="6305369" cy="1491235"/>
          </a:xfrm>
          <a:prstGeom prst="rect">
            <a:avLst/>
          </a:prstGeom>
        </p:spPr>
        <p:txBody>
          <a:bodyPr lIns="0" tIns="0" rIns="0" bIns="0" rtlCol="0" anchor="t">
            <a:spAutoFit/>
          </a:bodyPr>
          <a:lstStyle/>
          <a:p>
            <a:pPr algn="l">
              <a:lnSpc>
                <a:spcPts val="4022"/>
              </a:lnSpc>
            </a:pPr>
            <a:r>
              <a:rPr lang="en-US" sz="2699" b="1" dirty="0">
                <a:solidFill>
                  <a:srgbClr val="2C261C"/>
                </a:solidFill>
                <a:latin typeface="Open Sauce Bold"/>
                <a:ea typeface="Open Sauce Bold"/>
                <a:cs typeface="Open Sauce Bold"/>
                <a:sym typeface="Open Sauce Bold"/>
              </a:rPr>
              <a:t>HB4026 - Support</a:t>
            </a:r>
          </a:p>
          <a:p>
            <a:pPr algn="l">
              <a:lnSpc>
                <a:spcPts val="4022"/>
              </a:lnSpc>
            </a:pPr>
            <a:r>
              <a:rPr lang="en-US" sz="2699" b="1" dirty="0">
                <a:solidFill>
                  <a:srgbClr val="2C261C"/>
                </a:solidFill>
                <a:latin typeface="Open Sauce Bold"/>
                <a:ea typeface="Open Sauce Bold"/>
                <a:cs typeface="Open Sauce Bold"/>
                <a:sym typeface="Open Sauce Bold"/>
              </a:rPr>
              <a:t>public infrastructure improvements; distribution limit</a:t>
            </a:r>
          </a:p>
        </p:txBody>
      </p:sp>
      <p:sp>
        <p:nvSpPr>
          <p:cNvPr id="9" name="TextBox 9"/>
          <p:cNvSpPr txBox="1"/>
          <p:nvPr/>
        </p:nvSpPr>
        <p:spPr>
          <a:xfrm>
            <a:off x="1570776" y="5835496"/>
            <a:ext cx="6305369" cy="1491235"/>
          </a:xfrm>
          <a:prstGeom prst="rect">
            <a:avLst/>
          </a:prstGeom>
        </p:spPr>
        <p:txBody>
          <a:bodyPr lIns="0" tIns="0" rIns="0" bIns="0" rtlCol="0" anchor="t">
            <a:spAutoFit/>
          </a:bodyPr>
          <a:lstStyle/>
          <a:p>
            <a:pPr algn="l">
              <a:lnSpc>
                <a:spcPts val="4022"/>
              </a:lnSpc>
            </a:pPr>
            <a:r>
              <a:rPr lang="en-US" sz="2699" b="1">
                <a:solidFill>
                  <a:srgbClr val="2C261C"/>
                </a:solidFill>
                <a:latin typeface="Open Sauce Bold"/>
                <a:ea typeface="Open Sauce Bold"/>
                <a:cs typeface="Open Sauce Bold"/>
                <a:sym typeface="Open Sauce Bold"/>
              </a:rPr>
              <a:t>SB1137 - Support</a:t>
            </a:r>
          </a:p>
          <a:p>
            <a:pPr algn="l">
              <a:lnSpc>
                <a:spcPts val="4022"/>
              </a:lnSpc>
            </a:pPr>
            <a:r>
              <a:rPr lang="en-US" sz="2699" b="1">
                <a:solidFill>
                  <a:srgbClr val="2C261C"/>
                </a:solidFill>
                <a:latin typeface="Open Sauce Bold"/>
                <a:ea typeface="Open Sauce Bold"/>
                <a:cs typeface="Open Sauce Bold"/>
                <a:sym typeface="Open Sauce Bold"/>
              </a:rPr>
              <a:t>underground facilities; exavations; notifications </a:t>
            </a:r>
          </a:p>
        </p:txBody>
      </p:sp>
      <p:sp>
        <p:nvSpPr>
          <p:cNvPr id="10" name="TextBox 10"/>
          <p:cNvSpPr txBox="1"/>
          <p:nvPr/>
        </p:nvSpPr>
        <p:spPr>
          <a:xfrm>
            <a:off x="9449502" y="1992343"/>
            <a:ext cx="4903109" cy="1333698"/>
          </a:xfrm>
          <a:prstGeom prst="rect">
            <a:avLst/>
          </a:prstGeom>
        </p:spPr>
        <p:txBody>
          <a:bodyPr lIns="0" tIns="0" rIns="0" bIns="0" rtlCol="0" anchor="t">
            <a:spAutoFit/>
          </a:bodyPr>
          <a:lstStyle/>
          <a:p>
            <a:pPr algn="l">
              <a:lnSpc>
                <a:spcPts val="5150"/>
              </a:lnSpc>
            </a:pPr>
            <a:r>
              <a:rPr lang="en-US" sz="5000" b="1" dirty="0">
                <a:solidFill>
                  <a:srgbClr val="2C261C"/>
                </a:solidFill>
                <a:latin typeface="Open Sauce Bold"/>
                <a:ea typeface="Open Sauce Bold"/>
                <a:cs typeface="Open Sauce Bold"/>
                <a:sym typeface="Open Sauce Bold"/>
              </a:rPr>
              <a:t>Transportation – Support </a:t>
            </a:r>
          </a:p>
        </p:txBody>
      </p:sp>
      <p:sp>
        <p:nvSpPr>
          <p:cNvPr id="11" name="TextBox 11"/>
          <p:cNvSpPr txBox="1"/>
          <p:nvPr/>
        </p:nvSpPr>
        <p:spPr>
          <a:xfrm>
            <a:off x="10004086" y="2751426"/>
            <a:ext cx="6305369" cy="1491235"/>
          </a:xfrm>
          <a:prstGeom prst="rect">
            <a:avLst/>
          </a:prstGeom>
        </p:spPr>
        <p:txBody>
          <a:bodyPr lIns="0" tIns="0" rIns="0" bIns="0" rtlCol="0" anchor="t">
            <a:spAutoFit/>
          </a:bodyPr>
          <a:lstStyle/>
          <a:p>
            <a:pPr algn="l">
              <a:lnSpc>
                <a:spcPts val="4022"/>
              </a:lnSpc>
            </a:pPr>
            <a:r>
              <a:rPr lang="en-US" sz="2699" b="1">
                <a:solidFill>
                  <a:srgbClr val="2C261C"/>
                </a:solidFill>
                <a:latin typeface="Open Sauce Bold"/>
                <a:ea typeface="Open Sauce Bold"/>
                <a:cs typeface="Open Sauce Bold"/>
                <a:sym typeface="Open Sauce Bold"/>
              </a:rPr>
              <a:t>HB2106 - Support</a:t>
            </a:r>
          </a:p>
          <a:p>
            <a:pPr algn="l">
              <a:lnSpc>
                <a:spcPts val="4022"/>
              </a:lnSpc>
            </a:pPr>
            <a:r>
              <a:rPr lang="en-US" sz="2699" b="1">
                <a:solidFill>
                  <a:srgbClr val="2C261C"/>
                </a:solidFill>
                <a:latin typeface="Open Sauce Bold"/>
                <a:ea typeface="Open Sauce Bold"/>
                <a:cs typeface="Open Sauce Bold"/>
                <a:sym typeface="Open Sauce Bold"/>
              </a:rPr>
              <a:t>transporation tax; deposit; county board</a:t>
            </a:r>
          </a:p>
        </p:txBody>
      </p:sp>
      <p:sp>
        <p:nvSpPr>
          <p:cNvPr id="12" name="TextBox 12"/>
          <p:cNvSpPr txBox="1"/>
          <p:nvPr/>
        </p:nvSpPr>
        <p:spPr>
          <a:xfrm>
            <a:off x="9449502" y="4804636"/>
            <a:ext cx="6553554" cy="679451"/>
          </a:xfrm>
          <a:prstGeom prst="rect">
            <a:avLst/>
          </a:prstGeom>
        </p:spPr>
        <p:txBody>
          <a:bodyPr lIns="0" tIns="0" rIns="0" bIns="0" rtlCol="0" anchor="t">
            <a:spAutoFit/>
          </a:bodyPr>
          <a:lstStyle/>
          <a:p>
            <a:pPr algn="l">
              <a:lnSpc>
                <a:spcPts val="5150"/>
              </a:lnSpc>
            </a:pPr>
            <a:r>
              <a:rPr lang="en-US" sz="5000" b="1">
                <a:solidFill>
                  <a:srgbClr val="2C261C"/>
                </a:solidFill>
                <a:latin typeface="Open Sauce Bold"/>
                <a:ea typeface="Open Sauce Bold"/>
                <a:cs typeface="Open Sauce Bold"/>
                <a:sym typeface="Open Sauce Bold"/>
              </a:rPr>
              <a:t>Local Government</a:t>
            </a:r>
          </a:p>
        </p:txBody>
      </p:sp>
      <p:sp>
        <p:nvSpPr>
          <p:cNvPr id="13" name="TextBox 13"/>
          <p:cNvSpPr txBox="1"/>
          <p:nvPr/>
        </p:nvSpPr>
        <p:spPr>
          <a:xfrm>
            <a:off x="10004086" y="5560286"/>
            <a:ext cx="6305369" cy="1491235"/>
          </a:xfrm>
          <a:prstGeom prst="rect">
            <a:avLst/>
          </a:prstGeom>
        </p:spPr>
        <p:txBody>
          <a:bodyPr lIns="0" tIns="0" rIns="0" bIns="0" rtlCol="0" anchor="t">
            <a:spAutoFit/>
          </a:bodyPr>
          <a:lstStyle/>
          <a:p>
            <a:pPr algn="l">
              <a:lnSpc>
                <a:spcPts val="4022"/>
              </a:lnSpc>
            </a:pPr>
            <a:r>
              <a:rPr lang="en-US" sz="2699" b="1">
                <a:solidFill>
                  <a:srgbClr val="2C261C"/>
                </a:solidFill>
                <a:latin typeface="Open Sauce Bold"/>
                <a:ea typeface="Open Sauce Bold"/>
                <a:cs typeface="Open Sauce Bold"/>
                <a:sym typeface="Open Sauce Bold"/>
              </a:rPr>
              <a:t>HB2496 - Oppose</a:t>
            </a:r>
          </a:p>
          <a:p>
            <a:pPr algn="l">
              <a:lnSpc>
                <a:spcPts val="4022"/>
              </a:lnSpc>
            </a:pPr>
            <a:r>
              <a:rPr lang="en-US" sz="2699" b="1">
                <a:solidFill>
                  <a:srgbClr val="2C261C"/>
                </a:solidFill>
                <a:latin typeface="Open Sauce Bold"/>
                <a:ea typeface="Open Sauce Bold"/>
                <a:cs typeface="Open Sauce Bold"/>
                <a:sym typeface="Open Sauce Bold"/>
              </a:rPr>
              <a:t>revitilzation districts; construction contracts</a:t>
            </a:r>
          </a:p>
        </p:txBody>
      </p:sp>
      <p:sp>
        <p:nvSpPr>
          <p:cNvPr id="14" name="TextBox 14"/>
          <p:cNvSpPr txBox="1"/>
          <p:nvPr/>
        </p:nvSpPr>
        <p:spPr>
          <a:xfrm>
            <a:off x="10004086" y="7250531"/>
            <a:ext cx="6305369" cy="1491235"/>
          </a:xfrm>
          <a:prstGeom prst="rect">
            <a:avLst/>
          </a:prstGeom>
        </p:spPr>
        <p:txBody>
          <a:bodyPr lIns="0" tIns="0" rIns="0" bIns="0" rtlCol="0" anchor="t">
            <a:spAutoFit/>
          </a:bodyPr>
          <a:lstStyle/>
          <a:p>
            <a:pPr algn="l">
              <a:lnSpc>
                <a:spcPts val="4022"/>
              </a:lnSpc>
            </a:pPr>
            <a:r>
              <a:rPr lang="en-US" sz="2699" b="1">
                <a:solidFill>
                  <a:srgbClr val="2C261C"/>
                </a:solidFill>
                <a:latin typeface="Open Sauce Bold"/>
                <a:ea typeface="Open Sauce Bold"/>
                <a:cs typeface="Open Sauce Bold"/>
                <a:sym typeface="Open Sauce Bold"/>
              </a:rPr>
              <a:t>HB2824 - Support</a:t>
            </a:r>
          </a:p>
          <a:p>
            <a:pPr algn="l">
              <a:lnSpc>
                <a:spcPts val="4022"/>
              </a:lnSpc>
            </a:pPr>
            <a:r>
              <a:rPr lang="en-US" sz="2699" b="1">
                <a:solidFill>
                  <a:srgbClr val="2C261C"/>
                </a:solidFill>
                <a:latin typeface="Open Sauce Bold"/>
                <a:ea typeface="Open Sauce Bold"/>
                <a:cs typeface="Open Sauce Bold"/>
                <a:sym typeface="Open Sauce Bold"/>
              </a:rPr>
              <a:t>capital improvement; financing program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64987" y="521599"/>
            <a:ext cx="16158025" cy="1033553"/>
          </a:xfrm>
          <a:prstGeom prst="rect">
            <a:avLst/>
          </a:prstGeom>
        </p:spPr>
        <p:txBody>
          <a:bodyPr lIns="0" tIns="0" rIns="0" bIns="0" rtlCol="0" anchor="t">
            <a:spAutoFit/>
          </a:bodyPr>
          <a:lstStyle/>
          <a:p>
            <a:pPr marL="0" lvl="0" indent="0" algn="l">
              <a:lnSpc>
                <a:spcPts val="8550"/>
              </a:lnSpc>
              <a:spcBef>
                <a:spcPct val="0"/>
              </a:spcBef>
            </a:pPr>
            <a:r>
              <a:rPr lang="en-US" sz="7000" b="1" spc="-467" dirty="0">
                <a:solidFill>
                  <a:srgbClr val="2C261C"/>
                </a:solidFill>
                <a:latin typeface="Open Sauce Semi-Bold"/>
                <a:ea typeface="Open Sauce Semi-Bold"/>
                <a:cs typeface="Open Sauce Semi-Bold"/>
                <a:sym typeface="Open Sauce Semi-Bold"/>
              </a:rPr>
              <a:t>Outstanding Priority Bills and Policy </a:t>
            </a:r>
          </a:p>
        </p:txBody>
      </p:sp>
      <p:sp>
        <p:nvSpPr>
          <p:cNvPr id="4" name="TextBox 4"/>
          <p:cNvSpPr txBox="1"/>
          <p:nvPr/>
        </p:nvSpPr>
        <p:spPr>
          <a:xfrm>
            <a:off x="1367586" y="1943100"/>
            <a:ext cx="15828532" cy="8489504"/>
          </a:xfrm>
          <a:prstGeom prst="rect">
            <a:avLst/>
          </a:prstGeom>
        </p:spPr>
        <p:txBody>
          <a:bodyPr lIns="0" tIns="0" rIns="0" bIns="0" rtlCol="0" anchor="t">
            <a:spAutoFit/>
          </a:bodyPr>
          <a:lstStyle/>
          <a:p>
            <a:pPr marL="539746" lvl="1" indent="-269873" algn="l">
              <a:lnSpc>
                <a:spcPts val="3499"/>
              </a:lnSpc>
              <a:buFont typeface="Arial"/>
              <a:buChar char="•"/>
            </a:pPr>
            <a:r>
              <a:rPr lang="en-US" sz="2250" b="1" u="none" strike="noStrike" dirty="0">
                <a:solidFill>
                  <a:srgbClr val="2C261C"/>
                </a:solidFill>
                <a:latin typeface="Open Sauce Bold"/>
                <a:ea typeface="Open Sauce Bold"/>
                <a:cs typeface="Open Sauce Bold"/>
                <a:sym typeface="Open Sauce Bold"/>
              </a:rPr>
              <a:t>35% ($4 million) reduction in collections for statewide 911 funding, affecting cities </a:t>
            </a:r>
            <a:r>
              <a:rPr lang="en-US" sz="2250" b="1" dirty="0">
                <a:solidFill>
                  <a:srgbClr val="2C261C"/>
                </a:solidFill>
                <a:latin typeface="Open Sauce Bold"/>
                <a:ea typeface="Open Sauce Bold"/>
                <a:cs typeface="Open Sauce Bold"/>
                <a:sym typeface="Open Sauce Bold"/>
              </a:rPr>
              <a:t>and towns. </a:t>
            </a:r>
            <a:r>
              <a:rPr lang="en-US" sz="2250" b="1" u="none" strike="noStrike" dirty="0">
                <a:solidFill>
                  <a:srgbClr val="2C261C"/>
                </a:solidFill>
                <a:latin typeface="Open Sauce Bold"/>
                <a:ea typeface="Open Sauce Bold"/>
                <a:cs typeface="Open Sauce Bold"/>
                <a:sym typeface="Open Sauce Bold"/>
              </a:rPr>
              <a:t> </a:t>
            </a:r>
          </a:p>
          <a:p>
            <a:pPr marL="1079492" lvl="2" indent="-359831" algn="l">
              <a:lnSpc>
                <a:spcPts val="3499"/>
              </a:lnSpc>
              <a:buFont typeface="Arial"/>
              <a:buChar char="⚬"/>
            </a:pPr>
            <a:r>
              <a:rPr lang="en-US" sz="2250" b="1" dirty="0">
                <a:solidFill>
                  <a:srgbClr val="2C261C"/>
                </a:solidFill>
                <a:latin typeface="Open Sauce Bold"/>
                <a:ea typeface="Open Sauce Bold"/>
                <a:cs typeface="Open Sauce Bold"/>
                <a:sym typeface="Open Sauce Bold"/>
              </a:rPr>
              <a:t>Cities and towns cannot afford to fill this gap; advocating for </a:t>
            </a:r>
            <a:r>
              <a:rPr lang="en-US" sz="2250" b="1" u="none" strike="noStrike" dirty="0">
                <a:solidFill>
                  <a:srgbClr val="2C261C"/>
                </a:solidFill>
                <a:latin typeface="Open Sauce Bold"/>
                <a:ea typeface="Open Sauce Bold"/>
                <a:cs typeface="Open Sauce Bold"/>
                <a:sym typeface="Open Sauce Bold"/>
              </a:rPr>
              <a:t>$4 million in stopgap (general fund) funding and a study to determine long-term costs. </a:t>
            </a:r>
          </a:p>
          <a:p>
            <a:pPr marL="1079492" lvl="2" indent="-359831" algn="l">
              <a:lnSpc>
                <a:spcPts val="3499"/>
              </a:lnSpc>
              <a:spcBef>
                <a:spcPct val="0"/>
              </a:spcBef>
              <a:buFont typeface="Arial"/>
              <a:buChar char="⚬"/>
            </a:pPr>
            <a:r>
              <a:rPr lang="en-US" sz="2250" b="1" u="none" strike="noStrike" dirty="0">
                <a:solidFill>
                  <a:srgbClr val="2C261C"/>
                </a:solidFill>
                <a:latin typeface="Open Sauce Bold"/>
                <a:ea typeface="Open Sauce Bold"/>
                <a:cs typeface="Open Sauce Bold"/>
                <a:sym typeface="Open Sauce Bold"/>
              </a:rPr>
              <a:t>This funding is crucial for maintaining 911 services, which are essential for public safety. </a:t>
            </a:r>
          </a:p>
          <a:p>
            <a:pPr marL="539746" lvl="1" indent="-269873" algn="l">
              <a:lnSpc>
                <a:spcPts val="3499"/>
              </a:lnSpc>
              <a:buFont typeface="Arial"/>
              <a:buChar char="•"/>
            </a:pPr>
            <a:endParaRPr lang="en-US" sz="2250" b="1" u="none" strike="noStrike" dirty="0">
              <a:solidFill>
                <a:srgbClr val="2C261C"/>
              </a:solidFill>
              <a:latin typeface="Open Sauce Bold"/>
              <a:ea typeface="Open Sauce Bold"/>
              <a:cs typeface="Open Sauce Bold"/>
              <a:sym typeface="Open Sauce Bold"/>
            </a:endParaRPr>
          </a:p>
          <a:p>
            <a:pPr marL="539746" lvl="1" indent="-269873" algn="l">
              <a:lnSpc>
                <a:spcPts val="3499"/>
              </a:lnSpc>
              <a:buFont typeface="Arial"/>
              <a:buChar char="•"/>
            </a:pPr>
            <a:r>
              <a:rPr lang="en-US" sz="2250" b="1" u="none" strike="noStrike" dirty="0">
                <a:solidFill>
                  <a:srgbClr val="2C261C"/>
                </a:solidFill>
                <a:latin typeface="Open Sauce Bold"/>
                <a:ea typeface="Open Sauce Bold"/>
                <a:cs typeface="Open Sauce Bold"/>
                <a:sym typeface="Open Sauce Bold"/>
              </a:rPr>
              <a:t>SB1200 – assured water supply; certificate; model (Shope) – waiting for Senate vote </a:t>
            </a:r>
          </a:p>
          <a:p>
            <a:pPr marL="1079492" lvl="2" indent="-359831" algn="l">
              <a:lnSpc>
                <a:spcPts val="3499"/>
              </a:lnSpc>
              <a:spcBef>
                <a:spcPct val="0"/>
              </a:spcBef>
              <a:buFont typeface="Arial"/>
              <a:buChar char="⚬"/>
            </a:pPr>
            <a:r>
              <a:rPr lang="en-US" sz="2250" b="1" u="none" strike="noStrike" dirty="0">
                <a:solidFill>
                  <a:srgbClr val="2C261C"/>
                </a:solidFill>
                <a:latin typeface="Open Sauce Bold"/>
                <a:ea typeface="Open Sauce Bold"/>
                <a:cs typeface="Open Sauce Bold"/>
                <a:sym typeface="Open Sauce Bold"/>
              </a:rPr>
              <a:t>Allows certain man-made lakes or water features built before January 1, 2026, to reuse treated wastewater (effluent) by mixing it with other water for landscaping and similar uses.</a:t>
            </a:r>
          </a:p>
          <a:p>
            <a:pPr marL="1079492" lvl="2" indent="-359831" algn="l">
              <a:lnSpc>
                <a:spcPts val="3499"/>
              </a:lnSpc>
              <a:spcBef>
                <a:spcPct val="0"/>
              </a:spcBef>
              <a:buFont typeface="Arial"/>
              <a:buChar char="⚬"/>
            </a:pPr>
            <a:r>
              <a:rPr lang="en-US" sz="2250" b="1" u="none" strike="noStrike" dirty="0">
                <a:solidFill>
                  <a:srgbClr val="2C261C"/>
                </a:solidFill>
                <a:latin typeface="Open Sauce Bold"/>
                <a:ea typeface="Open Sauce Bold"/>
                <a:cs typeface="Open Sauce Bold"/>
                <a:sym typeface="Open Sauce Bold"/>
              </a:rPr>
              <a:t>Requires owners/operators to track how much water goes in and out each year, replace the reused water with enough treated wastewater, and report those totals annually to the state. </a:t>
            </a:r>
          </a:p>
          <a:p>
            <a:pPr marL="539746" lvl="1" indent="-269873" algn="l">
              <a:lnSpc>
                <a:spcPts val="3499"/>
              </a:lnSpc>
              <a:buFont typeface="Arial"/>
              <a:buChar char="•"/>
            </a:pPr>
            <a:endParaRPr lang="en-US" sz="2250" b="1" u="none" strike="noStrike" dirty="0">
              <a:solidFill>
                <a:srgbClr val="2C261C"/>
              </a:solidFill>
              <a:latin typeface="Open Sauce Bold"/>
              <a:ea typeface="Open Sauce Bold"/>
              <a:cs typeface="Open Sauce Bold"/>
              <a:sym typeface="Open Sauce Bold"/>
            </a:endParaRPr>
          </a:p>
          <a:p>
            <a:pPr marL="539746" lvl="1" indent="-269873" algn="l">
              <a:lnSpc>
                <a:spcPts val="3499"/>
              </a:lnSpc>
              <a:buFont typeface="Arial"/>
              <a:buChar char="•"/>
            </a:pPr>
            <a:r>
              <a:rPr lang="en-US" sz="2250" b="1" u="none" strike="noStrike" dirty="0">
                <a:solidFill>
                  <a:srgbClr val="2C261C"/>
                </a:solidFill>
                <a:latin typeface="Open Sauce Bold"/>
                <a:ea typeface="Open Sauce Bold"/>
                <a:cs typeface="Open Sauce Bold"/>
                <a:sym typeface="Open Sauce Bold"/>
              </a:rPr>
              <a:t>HB2999 – s/e infrastructure finance district (Weninger) - awaiting final read in House </a:t>
            </a:r>
          </a:p>
          <a:p>
            <a:pPr marL="996946" lvl="2" indent="-269873">
              <a:lnSpc>
                <a:spcPts val="3499"/>
              </a:lnSpc>
              <a:buFont typeface="Arial"/>
              <a:buChar char="•"/>
            </a:pPr>
            <a:r>
              <a:rPr lang="en-US" sz="2250" b="1" u="none" strike="noStrike" dirty="0">
                <a:solidFill>
                  <a:srgbClr val="2C261C"/>
                </a:solidFill>
                <a:latin typeface="Open Sauce Bold"/>
                <a:ea typeface="Open Sauce Bold"/>
                <a:cs typeface="Open Sauce Bold"/>
                <a:sym typeface="Open Sauce Bold"/>
              </a:rPr>
              <a:t>Creates state housing affordability districts that can finance and build infrastructure to support new housing and economic development projects, while keeping local cities and counties in control of zoning and land-use decisions.</a:t>
            </a:r>
          </a:p>
          <a:p>
            <a:pPr marL="1079492" lvl="2" indent="-359831" algn="l">
              <a:lnSpc>
                <a:spcPts val="3499"/>
              </a:lnSpc>
              <a:spcBef>
                <a:spcPct val="0"/>
              </a:spcBef>
              <a:buFont typeface="Arial"/>
              <a:buChar char="⚬"/>
            </a:pPr>
            <a:r>
              <a:rPr lang="en-US" sz="2250" b="1" u="none" strike="noStrike" dirty="0">
                <a:solidFill>
                  <a:srgbClr val="2C261C"/>
                </a:solidFill>
                <a:latin typeface="Open Sauce Bold"/>
                <a:ea typeface="Open Sauce Bold"/>
                <a:cs typeface="Open Sauce Bold"/>
                <a:sym typeface="Open Sauce Bold"/>
              </a:rPr>
              <a:t>Allows districts to raise funding through taxes, assessments, and bonds for infrastructure projects, sets limits on debt and tax rates, requires public disclosures and homeowner notices, and establishes rules for district governance, boundary changes, and eventual dissolution once obligations are paid off.</a:t>
            </a:r>
          </a:p>
          <a:p>
            <a:pPr marL="0" lvl="0" indent="0" algn="l">
              <a:lnSpc>
                <a:spcPts val="3499"/>
              </a:lnSpc>
              <a:spcBef>
                <a:spcPct val="0"/>
              </a:spcBef>
            </a:pPr>
            <a:endParaRPr lang="en-US" sz="2499" b="1" u="none" strike="noStrike" dirty="0">
              <a:solidFill>
                <a:srgbClr val="2C261C"/>
              </a:solidFill>
              <a:latin typeface="Open Sauce Bold"/>
              <a:ea typeface="Open Sauce Bold"/>
              <a:cs typeface="Open Sauce Bold"/>
              <a:sym typeface="Open Sauce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28700" y="640080"/>
            <a:ext cx="15921731" cy="843915"/>
          </a:xfrm>
          <a:prstGeom prst="rect">
            <a:avLst/>
          </a:prstGeom>
        </p:spPr>
        <p:txBody>
          <a:bodyPr lIns="0" tIns="0" rIns="0" bIns="0" rtlCol="0" anchor="t">
            <a:spAutoFit/>
          </a:bodyPr>
          <a:lstStyle/>
          <a:p>
            <a:pPr marL="0" lvl="0" indent="0" algn="l">
              <a:lnSpc>
                <a:spcPts val="6480"/>
              </a:lnSpc>
              <a:spcBef>
                <a:spcPct val="0"/>
              </a:spcBef>
            </a:pPr>
            <a:r>
              <a:rPr lang="en-US" sz="6000" b="1" spc="-354" dirty="0">
                <a:solidFill>
                  <a:srgbClr val="2C261C"/>
                </a:solidFill>
                <a:latin typeface="Open Sauce Semi-Bold"/>
                <a:ea typeface="Open Sauce Semi-Bold"/>
                <a:cs typeface="Open Sauce Semi-Bold"/>
                <a:sym typeface="Open Sauce Semi-Bold"/>
              </a:rPr>
              <a:t>BUDGET NEGOTIATIONS: KEY POINTS</a:t>
            </a:r>
          </a:p>
        </p:txBody>
      </p:sp>
      <p:sp>
        <p:nvSpPr>
          <p:cNvPr id="4" name="TextBox 4"/>
          <p:cNvSpPr txBox="1"/>
          <p:nvPr/>
        </p:nvSpPr>
        <p:spPr>
          <a:xfrm>
            <a:off x="1028700" y="1713230"/>
            <a:ext cx="16230600" cy="8313879"/>
          </a:xfrm>
          <a:prstGeom prst="rect">
            <a:avLst/>
          </a:prstGeom>
        </p:spPr>
        <p:txBody>
          <a:bodyPr lIns="0" tIns="0" rIns="0" bIns="0" rtlCol="0" anchor="t">
            <a:spAutoFit/>
          </a:bodyPr>
          <a:lstStyle/>
          <a:p>
            <a:pPr marL="0" lvl="0" indent="0" algn="l">
              <a:lnSpc>
                <a:spcPts val="3079"/>
              </a:lnSpc>
              <a:spcBef>
                <a:spcPct val="0"/>
              </a:spcBef>
            </a:pPr>
            <a:r>
              <a:rPr lang="en-US" sz="2199" b="1" dirty="0">
                <a:solidFill>
                  <a:srgbClr val="2C261C"/>
                </a:solidFill>
                <a:latin typeface="Open Sauce Bold"/>
                <a:ea typeface="Open Sauce Bold"/>
                <a:cs typeface="Open Sauce Bold"/>
                <a:sym typeface="Open Sauce Bold"/>
              </a:rPr>
              <a:t>G</a:t>
            </a:r>
            <a:r>
              <a:rPr lang="en-US" sz="2199" b="1" u="none" strike="noStrike" dirty="0">
                <a:solidFill>
                  <a:srgbClr val="2C261C"/>
                </a:solidFill>
                <a:latin typeface="Open Sauce Bold"/>
                <a:ea typeface="Open Sauce Bold"/>
                <a:cs typeface="Open Sauce Bold"/>
                <a:sym typeface="Open Sauce Bold"/>
              </a:rPr>
              <a:t>overnor Katie Hobbs vetoed the Republican-passed $17.9B state budget, restarting negotiations. The Governor’s Office called the proposal “unbalanced and reckless.” </a:t>
            </a:r>
          </a:p>
          <a:p>
            <a:pPr marL="0" lvl="0" indent="0" algn="l">
              <a:lnSpc>
                <a:spcPts val="3079"/>
              </a:lnSpc>
              <a:spcBef>
                <a:spcPct val="0"/>
              </a:spcBef>
            </a:pPr>
            <a:endParaRPr lang="en-US" sz="2199" b="1" u="none" strike="noStrike" dirty="0">
              <a:solidFill>
                <a:srgbClr val="2C261C"/>
              </a:solidFill>
              <a:latin typeface="Open Sauce Bold"/>
              <a:ea typeface="Open Sauce Bold"/>
              <a:cs typeface="Open Sauce Bold"/>
              <a:sym typeface="Open Sauce Bold"/>
            </a:endParaRP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Republicans included roughly $600M in additional tax cuts that the Governor opposed. </a:t>
            </a:r>
          </a:p>
          <a:p>
            <a:pPr marL="0" lvl="0" indent="0" algn="l">
              <a:lnSpc>
                <a:spcPts val="3079"/>
              </a:lnSpc>
              <a:spcBef>
                <a:spcPct val="0"/>
              </a:spcBef>
            </a:pPr>
            <a:endParaRPr lang="en-US" sz="2199" b="1" u="none" strike="noStrike" dirty="0">
              <a:solidFill>
                <a:srgbClr val="2C261C"/>
              </a:solidFill>
              <a:latin typeface="Open Sauce Bold"/>
              <a:ea typeface="Open Sauce Bold"/>
              <a:cs typeface="Open Sauce Bold"/>
              <a:sym typeface="Open Sauce Bold"/>
            </a:endParaRP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Democrats and the Governor raised concerns the proposal could impact Medicaid and food assistance eligibility for approximately 200,000 Arizonans. </a:t>
            </a:r>
          </a:p>
          <a:p>
            <a:pPr marL="0" lvl="0" indent="0" algn="l">
              <a:lnSpc>
                <a:spcPts val="3079"/>
              </a:lnSpc>
              <a:spcBef>
                <a:spcPct val="0"/>
              </a:spcBef>
            </a:pPr>
            <a:endParaRPr lang="en-US" sz="2199" b="1" u="none" strike="noStrike" dirty="0">
              <a:solidFill>
                <a:srgbClr val="2C261C"/>
              </a:solidFill>
              <a:latin typeface="Open Sauce Bold"/>
              <a:ea typeface="Open Sauce Bold"/>
              <a:cs typeface="Open Sauce Bold"/>
              <a:sym typeface="Open Sauce Bold"/>
            </a:endParaRP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Budget negotiations are now back at the table between legislative Republicans and the Governor’s Office. </a:t>
            </a:r>
          </a:p>
          <a:p>
            <a:pPr marL="0" lvl="0" indent="0" algn="l">
              <a:lnSpc>
                <a:spcPts val="3079"/>
              </a:lnSpc>
              <a:spcBef>
                <a:spcPct val="0"/>
              </a:spcBef>
            </a:pPr>
            <a:endParaRPr lang="en-US" sz="2199" b="1" u="none" strike="noStrike" dirty="0">
              <a:solidFill>
                <a:srgbClr val="2C261C"/>
              </a:solidFill>
              <a:latin typeface="Open Sauce Bold"/>
              <a:ea typeface="Open Sauce Bold"/>
              <a:cs typeface="Open Sauce Bold"/>
              <a:sym typeface="Open Sauce Bold"/>
            </a:endParaRP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The </a:t>
            </a:r>
            <a:r>
              <a:rPr lang="en-US" sz="2199" b="1" dirty="0">
                <a:solidFill>
                  <a:srgbClr val="2C261C"/>
                </a:solidFill>
                <a:latin typeface="Open Sauce Bold"/>
                <a:ea typeface="Open Sauce Bold"/>
                <a:cs typeface="Open Sauce Bold"/>
                <a:sym typeface="Open Sauce Bold"/>
              </a:rPr>
              <a:t>House has recessed until June 1</a:t>
            </a:r>
            <a:r>
              <a:rPr lang="en-US" sz="2199" b="1" u="none" strike="noStrike" dirty="0">
                <a:solidFill>
                  <a:srgbClr val="2C261C"/>
                </a:solidFill>
                <a:latin typeface="Open Sauce Bold"/>
                <a:ea typeface="Open Sauce Bold"/>
                <a:cs typeface="Open Sauce Bold"/>
                <a:sym typeface="Open Sauce Bold"/>
              </a:rPr>
              <a:t>, slowing movement on remaining legislation. </a:t>
            </a: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Arizona lawmakers must pass a final budget before the June 30 constitutional deadline.  </a:t>
            </a:r>
          </a:p>
          <a:p>
            <a:pPr marL="0" lvl="0" indent="0" algn="l">
              <a:lnSpc>
                <a:spcPts val="3079"/>
              </a:lnSpc>
              <a:spcBef>
                <a:spcPct val="0"/>
              </a:spcBef>
            </a:pPr>
            <a:endParaRPr lang="en-US" sz="2199" b="1" u="none" strike="noStrike" dirty="0">
              <a:solidFill>
                <a:srgbClr val="2C261C"/>
              </a:solidFill>
              <a:latin typeface="Open Sauce Bold"/>
              <a:ea typeface="Open Sauce Bold"/>
              <a:cs typeface="Open Sauce Bold"/>
              <a:sym typeface="Open Sauce Bold"/>
            </a:endParaRP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Major issues still under negotiation: </a:t>
            </a: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•Tax cuts </a:t>
            </a: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•Medicaid and social services </a:t>
            </a: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•Education funding </a:t>
            </a: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•Infrastructure and water investments </a:t>
            </a:r>
          </a:p>
          <a:p>
            <a:pPr marL="0" lvl="0" indent="0" algn="l">
              <a:lnSpc>
                <a:spcPts val="3079"/>
              </a:lnSpc>
              <a:spcBef>
                <a:spcPct val="0"/>
              </a:spcBef>
            </a:pPr>
            <a:endParaRPr lang="en-US" sz="2199" b="1" u="none" strike="noStrike" dirty="0">
              <a:solidFill>
                <a:srgbClr val="2C261C"/>
              </a:solidFill>
              <a:latin typeface="Open Sauce Bold"/>
              <a:ea typeface="Open Sauce Bold"/>
              <a:cs typeface="Open Sauce Bold"/>
              <a:sym typeface="Open Sauce Bold"/>
            </a:endParaRPr>
          </a:p>
          <a:p>
            <a:pPr marL="0" lvl="0" indent="0" algn="l">
              <a:lnSpc>
                <a:spcPts val="3079"/>
              </a:lnSpc>
              <a:spcBef>
                <a:spcPct val="0"/>
              </a:spcBef>
            </a:pPr>
            <a:r>
              <a:rPr lang="en-US" sz="2199" b="1" u="none" strike="noStrike" dirty="0">
                <a:solidFill>
                  <a:srgbClr val="2C261C"/>
                </a:solidFill>
                <a:latin typeface="Open Sauce Bold"/>
                <a:ea typeface="Open Sauce Bold"/>
                <a:cs typeface="Open Sauce Bold"/>
                <a:sym typeface="Open Sauce Bold"/>
              </a:rPr>
              <a:t>The budget fight continues to highlight divided government tensions at the Capitol.</a:t>
            </a:r>
          </a:p>
          <a:p>
            <a:pPr marL="0" lvl="0" indent="0" algn="l">
              <a:lnSpc>
                <a:spcPts val="3079"/>
              </a:lnSpc>
              <a:spcBef>
                <a:spcPct val="0"/>
              </a:spcBef>
            </a:pPr>
            <a:endParaRPr lang="en-US" sz="2199" b="1" u="none" strike="noStrike" dirty="0">
              <a:solidFill>
                <a:srgbClr val="2C261C"/>
              </a:solidFill>
              <a:latin typeface="Open Sauce Bold"/>
              <a:ea typeface="Open Sauce Bold"/>
              <a:cs typeface="Open Sauce Bold"/>
              <a:sym typeface="Open Sauce Bold"/>
            </a:endParaRPr>
          </a:p>
        </p:txBody>
      </p:sp>
      <p:sp>
        <p:nvSpPr>
          <p:cNvPr id="5" name="Freeform 5"/>
          <p:cNvSpPr/>
          <p:nvPr/>
        </p:nvSpPr>
        <p:spPr>
          <a:xfrm>
            <a:off x="-10282896" y="4883197"/>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dirty="0"/>
          </a:p>
        </p:txBody>
      </p:sp>
      <p:sp>
        <p:nvSpPr>
          <p:cNvPr id="6" name="Freeform 6"/>
          <p:cNvSpPr/>
          <p:nvPr/>
        </p:nvSpPr>
        <p:spPr>
          <a:xfrm>
            <a:off x="11275201" y="-7726307"/>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181" t="-19076" r="-3000" b="-11427"/>
            </a:stretch>
          </a:blipFill>
        </p:spPr>
        <p:txBody>
          <a:bodyPr/>
          <a:lstStyle/>
          <a:p>
            <a:endParaRPr lang="en-US"/>
          </a:p>
        </p:txBody>
      </p:sp>
      <p:sp>
        <p:nvSpPr>
          <p:cNvPr id="3" name="TextBox 3"/>
          <p:cNvSpPr txBox="1"/>
          <p:nvPr/>
        </p:nvSpPr>
        <p:spPr>
          <a:xfrm>
            <a:off x="1028700" y="621030"/>
            <a:ext cx="15921731" cy="714375"/>
          </a:xfrm>
          <a:prstGeom prst="rect">
            <a:avLst/>
          </a:prstGeom>
        </p:spPr>
        <p:txBody>
          <a:bodyPr lIns="0" tIns="0" rIns="0" bIns="0" rtlCol="0" anchor="t">
            <a:spAutoFit/>
          </a:bodyPr>
          <a:lstStyle/>
          <a:p>
            <a:pPr marL="0" lvl="0" indent="0" algn="l">
              <a:lnSpc>
                <a:spcPts val="5400"/>
              </a:lnSpc>
              <a:spcBef>
                <a:spcPct val="0"/>
              </a:spcBef>
            </a:pPr>
            <a:r>
              <a:rPr lang="en-US" sz="5000" b="1" spc="-295">
                <a:solidFill>
                  <a:srgbClr val="2C261C"/>
                </a:solidFill>
                <a:latin typeface="Open Sauce Semi-Bold"/>
                <a:ea typeface="Open Sauce Semi-Bold"/>
                <a:cs typeface="Open Sauce Semi-Bold"/>
                <a:sym typeface="Open Sauce Semi-Bold"/>
              </a:rPr>
              <a:t>WHAT CHANGED SINCE THE BEGINNING OF SESSION?</a:t>
            </a:r>
          </a:p>
        </p:txBody>
      </p:sp>
      <p:sp>
        <p:nvSpPr>
          <p:cNvPr id="4" name="TextBox 4"/>
          <p:cNvSpPr txBox="1"/>
          <p:nvPr/>
        </p:nvSpPr>
        <p:spPr>
          <a:xfrm>
            <a:off x="1295400" y="1562100"/>
            <a:ext cx="16230600" cy="8518358"/>
          </a:xfrm>
          <a:prstGeom prst="rect">
            <a:avLst/>
          </a:prstGeom>
        </p:spPr>
        <p:txBody>
          <a:bodyPr lIns="0" tIns="0" rIns="0" bIns="0" rtlCol="0" anchor="t">
            <a:spAutoFit/>
          </a:bodyPr>
          <a:lstStyle/>
          <a:p>
            <a:pPr marL="0" lvl="0" indent="0" algn="l">
              <a:lnSpc>
                <a:spcPts val="3499"/>
              </a:lnSpc>
              <a:spcBef>
                <a:spcPct val="0"/>
              </a:spcBef>
            </a:pPr>
            <a:r>
              <a:rPr lang="en-US" sz="3000" b="1" dirty="0">
                <a:solidFill>
                  <a:srgbClr val="2C261C"/>
                </a:solidFill>
                <a:latin typeface="Cambria" panose="02040503050406030204" pitchFamily="18" charset="0"/>
                <a:ea typeface="Open Sauce Bold"/>
                <a:cs typeface="Open Sauce Bold"/>
                <a:sym typeface="Open Sauce Bold"/>
              </a:rPr>
              <a:t>    Budg</a:t>
            </a:r>
            <a:r>
              <a:rPr lang="en-US" sz="3000" b="1" u="none" strike="noStrike" dirty="0">
                <a:solidFill>
                  <a:srgbClr val="2C261C"/>
                </a:solidFill>
                <a:latin typeface="Cambria" panose="02040503050406030204" pitchFamily="18" charset="0"/>
                <a:ea typeface="Open Sauce Bold"/>
                <a:cs typeface="Open Sauce Bold"/>
                <a:sym typeface="Open Sauce Bold"/>
              </a:rPr>
              <a:t>et &amp; Affordability Pressures</a:t>
            </a:r>
          </a:p>
          <a:p>
            <a:pPr marL="539748" lvl="1" indent="-269874" algn="l">
              <a:lnSpc>
                <a:spcPts val="3499"/>
              </a:lnSpc>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This became even more dominant than expected and is now the defining issue of session. </a:t>
            </a:r>
          </a:p>
          <a:p>
            <a:pPr marL="539748" lvl="1" indent="-269874" algn="l">
              <a:lnSpc>
                <a:spcPts val="3499"/>
              </a:lnSpc>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Budget negotiations completely broke down at points, including Governor Hobbs’ bill-signing moratorium and veto of the Republican budget proposal. </a:t>
            </a:r>
          </a:p>
          <a:p>
            <a:pPr marL="269874" lvl="1" algn="l">
              <a:lnSpc>
                <a:spcPts val="3499"/>
              </a:lnSpc>
            </a:pPr>
            <a:r>
              <a:rPr lang="en-US" sz="3000" b="1" u="none" strike="noStrike" dirty="0">
                <a:solidFill>
                  <a:srgbClr val="2C261C"/>
                </a:solidFill>
                <a:latin typeface="Cambria" panose="02040503050406030204" pitchFamily="18" charset="0"/>
                <a:ea typeface="Open Sauce Bold"/>
                <a:cs typeface="Open Sauce Bold"/>
                <a:sym typeface="Open Sauce Bold"/>
              </a:rPr>
              <a:t>The fight shifted from general affordability messaging to a direct battle over: </a:t>
            </a:r>
          </a:p>
          <a:p>
            <a:pPr marL="1079496" lvl="2" indent="-359832" algn="l">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Tax conformity with federal H.R. 1 </a:t>
            </a:r>
          </a:p>
          <a:p>
            <a:pPr marL="1079496" lvl="2" indent="-359832" algn="l">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Medicaid and SNAP reductions and backfilling federal cuts. </a:t>
            </a:r>
          </a:p>
          <a:p>
            <a:pPr marL="1079496" lvl="2" indent="-359832" algn="l">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Agency cuts (GOP budget includes 5% cuts to almost every agency)</a:t>
            </a:r>
          </a:p>
          <a:p>
            <a:pPr marL="1079496" lvl="2" indent="-359832" algn="l">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Utility and housing affordability programs </a:t>
            </a:r>
          </a:p>
          <a:p>
            <a:pPr marL="269874" lvl="1" algn="l">
              <a:lnSpc>
                <a:spcPts val="3499"/>
              </a:lnSpc>
              <a:spcBef>
                <a:spcPct val="0"/>
              </a:spcBef>
            </a:pPr>
            <a:r>
              <a:rPr lang="en-US" sz="3000" b="1" u="none" strike="noStrike" dirty="0">
                <a:solidFill>
                  <a:srgbClr val="2C261C"/>
                </a:solidFill>
                <a:latin typeface="Cambria" panose="02040503050406030204" pitchFamily="18" charset="0"/>
                <a:ea typeface="Open Sauce Bold"/>
                <a:cs typeface="Open Sauce Bold"/>
                <a:sym typeface="Open Sauce Bold"/>
              </a:rPr>
              <a:t>Affordability is now being framed by both parties very differently: </a:t>
            </a:r>
          </a:p>
          <a:p>
            <a:pPr marL="1079496" lvl="2" indent="-359832" algn="l">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Republicans want tax cuts and smaller government </a:t>
            </a:r>
          </a:p>
          <a:p>
            <a:pPr marL="1079496" lvl="2" indent="-359832" algn="l">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Democrats/Hobbs targeted middle-class relief and protecting services</a:t>
            </a:r>
          </a:p>
          <a:p>
            <a:pPr marL="0" lvl="0" indent="0" algn="l">
              <a:lnSpc>
                <a:spcPts val="3499"/>
              </a:lnSpc>
              <a:spcBef>
                <a:spcPct val="0"/>
              </a:spcBef>
            </a:pPr>
            <a:r>
              <a:rPr lang="en-US" sz="3000" b="1" u="none" strike="noStrike" dirty="0">
                <a:solidFill>
                  <a:srgbClr val="2C261C"/>
                </a:solidFill>
                <a:latin typeface="Cambria" panose="02040503050406030204" pitchFamily="18" charset="0"/>
                <a:ea typeface="Open Sauce Bold"/>
                <a:cs typeface="Open Sauce Bold"/>
                <a:sym typeface="Open Sauce Bold"/>
              </a:rPr>
              <a:t>     Tax Conformity / Federal H.R. 1</a:t>
            </a:r>
          </a:p>
          <a:p>
            <a:pPr marL="996948" lvl="2" indent="-269874">
              <a:lnSpc>
                <a:spcPts val="3499"/>
              </a:lnSpc>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Republicans pushed near-full conformity with federal tax cuts. </a:t>
            </a:r>
          </a:p>
          <a:p>
            <a:pPr marL="996948" lvl="2" indent="-269874">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Hobbs supported only partial conformity focused on middle-class tax relief. </a:t>
            </a:r>
          </a:p>
          <a:p>
            <a:pPr marL="996948" lvl="2" indent="-269874">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Revenue loss concerns became central, with projections of major long-term budget impacts. </a:t>
            </a:r>
          </a:p>
          <a:p>
            <a:pPr marL="996948" lvl="2" indent="-269874">
              <a:lnSpc>
                <a:spcPts val="3499"/>
              </a:lnSpc>
              <a:spcBef>
                <a:spcPct val="0"/>
              </a:spcBef>
              <a:buFont typeface="Arial"/>
              <a:buChar char="•"/>
            </a:pPr>
            <a:r>
              <a:rPr lang="en-US" sz="3000" u="none" strike="noStrike" dirty="0">
                <a:solidFill>
                  <a:srgbClr val="2C261C"/>
                </a:solidFill>
                <a:latin typeface="Cambria" panose="02040503050406030204" pitchFamily="18" charset="0"/>
                <a:ea typeface="Open Sauce Bold"/>
                <a:cs typeface="Open Sauce Bold"/>
                <a:sym typeface="Open Sauce Bold"/>
              </a:rPr>
              <a:t>Tax conformity evolved from a technical tax issue into one of the biggest ideological fights of session. </a:t>
            </a:r>
          </a:p>
          <a:p>
            <a:pPr marL="0" lvl="0" indent="0" algn="l">
              <a:lnSpc>
                <a:spcPts val="3779"/>
              </a:lnSpc>
              <a:spcBef>
                <a:spcPct val="0"/>
              </a:spcBef>
            </a:pPr>
            <a:endParaRPr lang="en-US" sz="2499" b="1" u="none" strike="noStrike" dirty="0">
              <a:solidFill>
                <a:srgbClr val="2C261C"/>
              </a:solidFill>
              <a:latin typeface="Open Sauce Bold"/>
              <a:ea typeface="Open Sauce Bold"/>
              <a:cs typeface="Open Sauce Bold"/>
              <a:sym typeface="Open Sauce Bold"/>
            </a:endParaRPr>
          </a:p>
        </p:txBody>
      </p:sp>
      <p:sp>
        <p:nvSpPr>
          <p:cNvPr id="6" name="Freeform 6"/>
          <p:cNvSpPr/>
          <p:nvPr/>
        </p:nvSpPr>
        <p:spPr>
          <a:xfrm>
            <a:off x="11277600" y="-7200900"/>
            <a:ext cx="15919790" cy="13575239"/>
          </a:xfrm>
          <a:custGeom>
            <a:avLst/>
            <a:gdLst/>
            <a:ahLst/>
            <a:cxnLst/>
            <a:rect l="l" t="t" r="r" b="b"/>
            <a:pathLst>
              <a:path w="15919790" h="13575239">
                <a:moveTo>
                  <a:pt x="0" y="0"/>
                </a:moveTo>
                <a:lnTo>
                  <a:pt x="15919790" y="0"/>
                </a:lnTo>
                <a:lnTo>
                  <a:pt x="15919790" y="13575239"/>
                </a:lnTo>
                <a:lnTo>
                  <a:pt x="0" y="13575239"/>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1018</Words>
  <Application>Microsoft Macintosh PowerPoint</Application>
  <PresentationFormat>Custom</PresentationFormat>
  <Paragraphs>128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Cambria</vt:lpstr>
      <vt:lpstr>Calibri</vt:lpstr>
      <vt:lpstr>Open Sauce</vt:lpstr>
      <vt:lpstr>Canva Sans</vt:lpstr>
      <vt:lpstr>Open Sauce Bold</vt:lpstr>
      <vt:lpstr>Open Sauce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cp:lastModifiedBy>Elizabeth Goodman</cp:lastModifiedBy>
  <cp:revision>4</cp:revision>
  <dcterms:created xsi:type="dcterms:W3CDTF">2006-08-16T00:00:00Z</dcterms:created>
  <dcterms:modified xsi:type="dcterms:W3CDTF">2026-05-19T04:59:20Z</dcterms:modified>
  <dc:identifier>DAHKEc0dS0E</dc:identifier>
</cp:coreProperties>
</file>